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notesSlides/notesSlide1.xml" ContentType="application/vnd.openxmlformats-officedocument.presentationml.notesSlide+xml"/>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3" name="Shape 283"/>
          <p:cNvSpPr/>
          <p:nvPr>
            <p:ph type="sldImg"/>
          </p:nvPr>
        </p:nvSpPr>
        <p:spPr>
          <a:prstGeom prst="rect">
            <a:avLst/>
          </a:prstGeom>
        </p:spPr>
        <p:txBody>
          <a:bodyPr/>
          <a:lstStyle/>
          <a:p>
            <a:pPr/>
          </a:p>
        </p:txBody>
      </p:sp>
      <p:sp>
        <p:nvSpPr>
          <p:cNvPr id="284" name="Shape 284"/>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t>We can change the lifeblood of our economy from oil to ingenuity. </a:t>
            </a:r>
          </a:p>
          <a:p>
            <a:pPr defTabSz="457200">
              <a:lnSpc>
                <a:spcPct val="117999"/>
              </a:lnSpc>
              <a:defRPr sz="2200">
                <a:latin typeface="Helvetica Neue"/>
                <a:ea typeface="Helvetica Neue"/>
                <a:cs typeface="Helvetica Neue"/>
                <a:sym typeface="Helvetica Neue"/>
              </a:defRPr>
            </a:pPr>
          </a:p>
          <a:p>
            <a:pPr defTabSz="457200">
              <a:lnSpc>
                <a:spcPct val="117999"/>
              </a:lnSpc>
              <a:defRPr sz="2200">
                <a:latin typeface="Helvetica Neue"/>
                <a:ea typeface="Helvetica Neue"/>
                <a:cs typeface="Helvetica Neue"/>
                <a:sym typeface="Helvetica Neue"/>
              </a:defRPr>
            </a:pPr>
            <a:r>
              <a:t>There is between a 10x and 28x productivity gain.</a:t>
            </a:r>
          </a:p>
          <a:p>
            <a:pPr defTabSz="457200">
              <a:lnSpc>
                <a:spcPct val="117999"/>
              </a:lnSpc>
              <a:defRPr sz="2200">
                <a:latin typeface="Helvetica Neue"/>
                <a:ea typeface="Helvetica Neue"/>
                <a:cs typeface="Helvetica Neue"/>
                <a:sym typeface="Helvetica Neue"/>
              </a:defRPr>
            </a:pPr>
          </a:p>
          <a:p>
            <a:pPr defTabSz="457200">
              <a:lnSpc>
                <a:spcPct val="117999"/>
              </a:lnSpc>
              <a:defRPr sz="2200">
                <a:latin typeface="Helvetica Neue"/>
                <a:ea typeface="Helvetica Neue"/>
                <a:cs typeface="Helvetica Neue"/>
                <a:sym typeface="Helvetica Neue"/>
              </a:defRPr>
            </a:pPr>
            <a:r>
              <a:t>We can live within a solar budget.</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Title Text"/>
          <p:cNvSpPr/>
          <p:nvPr>
            <p:ph type="title"/>
          </p:nvPr>
        </p:nvSpPr>
        <p:spPr>
          <a:xfrm>
            <a:off x="685800" y="2130425"/>
            <a:ext cx="7772400" cy="1470025"/>
          </a:xfrm>
          <a:prstGeom prst="rect">
            <a:avLst/>
          </a:prstGeom>
        </p:spPr>
        <p:txBody>
          <a:bodyPr/>
          <a:lstStyle>
            <a:lvl1pPr>
              <a:defRPr sz="4400"/>
            </a:lvl1pPr>
          </a:lstStyle>
          <a:p>
            <a:pPr/>
            <a:r>
              <a:t>Title Text</a:t>
            </a:r>
          </a:p>
        </p:txBody>
      </p:sp>
      <p:sp>
        <p:nvSpPr>
          <p:cNvPr id="12" name="Body Level One…"/>
          <p:cNvSpPr/>
          <p:nvPr>
            <p:ph type="body" sz="quarter" idx="1"/>
          </p:nvPr>
        </p:nvSpPr>
        <p:spPr>
          <a:xfrm>
            <a:off x="1371600" y="3886200"/>
            <a:ext cx="6400800" cy="1752600"/>
          </a:xfrm>
          <a:prstGeom prst="rect">
            <a:avLst/>
          </a:prstGeom>
        </p:spPr>
        <p:txBody>
          <a:bodyPr/>
          <a:lstStyle>
            <a:lvl1pPr algn="ctr">
              <a:spcBef>
                <a:spcPts val="700"/>
              </a:spcBef>
              <a:defRPr sz="3200">
                <a:solidFill>
                  <a:srgbClr val="888888"/>
                </a:solidFill>
              </a:defRPr>
            </a:lvl1pPr>
            <a:lvl2pPr algn="ctr">
              <a:spcBef>
                <a:spcPts val="700"/>
              </a:spcBef>
              <a:defRPr sz="3200">
                <a:solidFill>
                  <a:srgbClr val="888888"/>
                </a:solidFill>
              </a:defRPr>
            </a:lvl2pPr>
            <a:lvl3pPr algn="ctr">
              <a:spcBef>
                <a:spcPts val="700"/>
              </a:spcBef>
              <a:defRPr sz="3200">
                <a:solidFill>
                  <a:srgbClr val="888888"/>
                </a:solidFill>
              </a:defRPr>
            </a:lvl3pPr>
            <a:lvl4pPr algn="ctr">
              <a:spcBef>
                <a:spcPts val="700"/>
              </a:spcBef>
              <a:defRPr sz="3200">
                <a:solidFill>
                  <a:srgbClr val="888888"/>
                </a:solidFill>
              </a:defRPr>
            </a:lvl4pPr>
            <a:lvl5pPr algn="ctr">
              <a:spcBef>
                <a:spcPts val="700"/>
              </a:spcBef>
              <a:defRPr sz="32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Title Text"/>
          <p:cNvSpPr/>
          <p:nvPr>
            <p:ph type="title"/>
          </p:nvPr>
        </p:nvSpPr>
        <p:spPr>
          <a:prstGeom prst="rect">
            <a:avLst/>
          </a:prstGeom>
        </p:spPr>
        <p:txBody>
          <a:bodyPr/>
          <a:lstStyle/>
          <a:p>
            <a:pPr/>
            <a:r>
              <a:t>Title Text</a:t>
            </a:r>
          </a:p>
        </p:txBody>
      </p:sp>
      <p:sp>
        <p:nvSpPr>
          <p:cNvPr id="21" name="Body Level One…"/>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Title Text"/>
          <p:cNvSpPr/>
          <p:nvPr>
            <p:ph type="title"/>
          </p:nvPr>
        </p:nvSpPr>
        <p:spPr>
          <a:xfrm>
            <a:off x="722312" y="4406900"/>
            <a:ext cx="7772401" cy="1362075"/>
          </a:xfrm>
          <a:prstGeom prst="rect">
            <a:avLst/>
          </a:prstGeom>
        </p:spPr>
        <p:txBody>
          <a:bodyPr anchor="t"/>
          <a:lstStyle>
            <a:lvl1pPr algn="l">
              <a:defRPr b="1" cap="all" sz="4000"/>
            </a:lvl1pPr>
          </a:lstStyle>
          <a:p>
            <a:pPr/>
            <a:r>
              <a:t>Title Text</a:t>
            </a:r>
          </a:p>
        </p:txBody>
      </p:sp>
      <p:sp>
        <p:nvSpPr>
          <p:cNvPr id="30" name="Body Level One…"/>
          <p:cNvSpPr/>
          <p:nvPr>
            <p:ph type="body" sz="quarter" idx="1"/>
          </p:nvPr>
        </p:nvSpPr>
        <p:spPr>
          <a:xfrm>
            <a:off x="722312" y="2906713"/>
            <a:ext cx="7772401" cy="1500188"/>
          </a:xfrm>
          <a:prstGeom prst="rect">
            <a:avLst/>
          </a:prstGeom>
        </p:spPr>
        <p:txBody>
          <a:bodyPr anchor="b"/>
          <a:lstStyle>
            <a:lvl1pPr>
              <a:defRPr>
                <a:solidFill>
                  <a:srgbClr val="888888"/>
                </a:solidFill>
              </a:defRPr>
            </a:lvl1pPr>
            <a:lvl2pPr>
              <a:defRPr>
                <a:solidFill>
                  <a:srgbClr val="888888"/>
                </a:solidFill>
              </a:defRPr>
            </a:lvl2pPr>
            <a:lvl3pPr>
              <a:defRPr>
                <a:solidFill>
                  <a:srgbClr val="888888"/>
                </a:solidFill>
              </a:defRPr>
            </a:lvl3pPr>
            <a:lvl4pPr>
              <a:defRPr>
                <a:solidFill>
                  <a:srgbClr val="888888"/>
                </a:solidFill>
              </a:defRPr>
            </a:lvl4pPr>
            <a:lvl5pPr>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Title Text"/>
          <p:cNvSpPr/>
          <p:nvPr>
            <p:ph type="title"/>
          </p:nvPr>
        </p:nvSpPr>
        <p:spPr>
          <a:prstGeom prst="rect">
            <a:avLst/>
          </a:prstGeom>
        </p:spPr>
        <p:txBody>
          <a:bodyPr/>
          <a:lstStyle>
            <a:lvl1pPr>
              <a:defRPr sz="4400"/>
            </a:lvl1pPr>
          </a:lstStyle>
          <a:p>
            <a:pPr/>
            <a:r>
              <a:t>Title Text</a:t>
            </a:r>
          </a:p>
        </p:txBody>
      </p:sp>
      <p:sp>
        <p:nvSpPr>
          <p:cNvPr id="39" name="Body Level One…"/>
          <p:cNvSpPr/>
          <p:nvPr>
            <p:ph type="body" sz="half" idx="1"/>
          </p:nvPr>
        </p:nvSpPr>
        <p:spPr>
          <a:xfrm>
            <a:off x="457200" y="1600200"/>
            <a:ext cx="4038600" cy="4525963"/>
          </a:xfrm>
          <a:prstGeom prst="rect">
            <a:avLst/>
          </a:prstGeom>
        </p:spPr>
        <p:txBody>
          <a:bodyPr/>
          <a:lstStyle>
            <a:lvl1pPr marL="342900" indent="-342900">
              <a:spcBef>
                <a:spcPts val="600"/>
              </a:spcBef>
              <a:buSzPct val="100000"/>
              <a:buFont typeface="Arial"/>
              <a:buChar char="•"/>
              <a:defRPr sz="2800"/>
            </a:lvl1pPr>
            <a:lvl2pPr marL="790575" indent="-333375">
              <a:spcBef>
                <a:spcPts val="600"/>
              </a:spcBef>
              <a:buSzPct val="100000"/>
              <a:buFont typeface="Arial"/>
              <a:buChar char="–"/>
              <a:defRPr sz="2800"/>
            </a:lvl2pPr>
            <a:lvl3pPr marL="1234439" indent="-320039">
              <a:spcBef>
                <a:spcPts val="600"/>
              </a:spcBef>
              <a:buSzPct val="100000"/>
              <a:buFont typeface="Arial"/>
              <a:buChar char="•"/>
              <a:defRPr sz="2800"/>
            </a:lvl3pPr>
            <a:lvl4pPr marL="1727200" indent="-355600">
              <a:spcBef>
                <a:spcPts val="600"/>
              </a:spcBef>
              <a:buSzPct val="100000"/>
              <a:buFont typeface="Arial"/>
              <a:buChar char="–"/>
              <a:defRPr sz="2800"/>
            </a:lvl4pPr>
            <a:lvl5pPr marL="2184400" indent="-355600">
              <a:spcBef>
                <a:spcPts val="600"/>
              </a:spcBef>
              <a:buSzPct val="100000"/>
              <a:buFont typeface="Arial"/>
              <a:buChar char="»"/>
              <a:defRPr sz="2800"/>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Title Text"/>
          <p:cNvSpPr/>
          <p:nvPr>
            <p:ph type="title"/>
          </p:nvPr>
        </p:nvSpPr>
        <p:spPr>
          <a:prstGeom prst="rect">
            <a:avLst/>
          </a:prstGeom>
        </p:spPr>
        <p:txBody>
          <a:bodyPr/>
          <a:lstStyle>
            <a:lvl1pPr>
              <a:defRPr sz="4400"/>
            </a:lvl1pPr>
          </a:lstStyle>
          <a:p>
            <a:pPr/>
            <a:r>
              <a:t>Title Text</a:t>
            </a:r>
          </a:p>
        </p:txBody>
      </p:sp>
      <p:sp>
        <p:nvSpPr>
          <p:cNvPr id="48" name="Body Level One…"/>
          <p:cNvSpPr/>
          <p:nvPr>
            <p:ph type="body" sz="quarter" idx="1"/>
          </p:nvPr>
        </p:nvSpPr>
        <p:spPr>
          <a:xfrm>
            <a:off x="457200" y="1535112"/>
            <a:ext cx="4040188" cy="639763"/>
          </a:xfrm>
          <a:prstGeom prst="rect">
            <a:avLst/>
          </a:prstGeom>
        </p:spPr>
        <p:txBody>
          <a:bodyPr anchor="b"/>
          <a:lstStyle>
            <a:lvl1pPr>
              <a:spcBef>
                <a:spcPts val="500"/>
              </a:spcBef>
              <a:defRPr b="1" sz="2400"/>
            </a:lvl1pPr>
            <a:lvl2pPr>
              <a:spcBef>
                <a:spcPts val="500"/>
              </a:spcBef>
              <a:defRPr b="1" sz="2400"/>
            </a:lvl2pPr>
            <a:lvl3pPr>
              <a:spcBef>
                <a:spcPts val="500"/>
              </a:spcBef>
              <a:defRPr b="1" sz="2400"/>
            </a:lvl3pPr>
            <a:lvl4pPr>
              <a:spcBef>
                <a:spcPts val="500"/>
              </a:spcBef>
              <a:defRPr b="1" sz="2400"/>
            </a:lvl4pPr>
            <a:lvl5pPr>
              <a:spcBef>
                <a:spcPts val="500"/>
              </a:spcBef>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4645025" y="1535112"/>
            <a:ext cx="4041775" cy="639763"/>
          </a:xfrm>
          <a:prstGeom prst="rect">
            <a:avLst/>
          </a:prstGeom>
        </p:spPr>
        <p:txBody>
          <a:bodyPr anchor="b"/>
          <a:lstStyle/>
          <a:p>
            <a:pPr>
              <a:spcBef>
                <a:spcPts val="500"/>
              </a:spcBef>
              <a:defRPr b="1" sz="2400"/>
            </a:pPr>
          </a:p>
        </p:txBody>
      </p:sp>
      <p:sp>
        <p:nvSpPr>
          <p:cNvPr id="50"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Title Text"/>
          <p:cNvSpPr/>
          <p:nvPr>
            <p:ph type="title"/>
          </p:nvPr>
        </p:nvSpPr>
        <p:spPr>
          <a:prstGeom prst="rect">
            <a:avLst/>
          </a:prstGeom>
        </p:spPr>
        <p:txBody>
          <a:bodyPr/>
          <a:lstStyle/>
          <a:p>
            <a:pPr/>
            <a:r>
              <a:t>Title Text</a:t>
            </a:r>
          </a:p>
        </p:txBody>
      </p:sp>
      <p:sp>
        <p:nvSpPr>
          <p:cNvPr id="5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Title Text"/>
          <p:cNvSpPr/>
          <p:nvPr>
            <p:ph type="title"/>
          </p:nvPr>
        </p:nvSpPr>
        <p:spPr>
          <a:xfrm>
            <a:off x="457200" y="273050"/>
            <a:ext cx="3008314" cy="1162050"/>
          </a:xfrm>
          <a:prstGeom prst="rect">
            <a:avLst/>
          </a:prstGeom>
        </p:spPr>
        <p:txBody>
          <a:bodyPr anchor="b"/>
          <a:lstStyle>
            <a:lvl1pPr algn="l">
              <a:defRPr b="1" sz="2000"/>
            </a:lvl1pPr>
          </a:lstStyle>
          <a:p>
            <a:pPr/>
            <a:r>
              <a:t>Title Text</a:t>
            </a:r>
          </a:p>
        </p:txBody>
      </p:sp>
      <p:sp>
        <p:nvSpPr>
          <p:cNvPr id="73" name="Body Level One…"/>
          <p:cNvSpPr/>
          <p:nvPr>
            <p:ph type="body" idx="1"/>
          </p:nvPr>
        </p:nvSpPr>
        <p:spPr>
          <a:xfrm>
            <a:off x="3575050" y="273050"/>
            <a:ext cx="5111750" cy="5853113"/>
          </a:xfrm>
          <a:prstGeom prst="rect">
            <a:avLst/>
          </a:prstGeom>
        </p:spPr>
        <p:txBody>
          <a:bodyPr/>
          <a:lstStyle>
            <a:lvl1pPr marL="342900" indent="-342900">
              <a:spcBef>
                <a:spcPts val="700"/>
              </a:spcBef>
              <a:buSzPct val="100000"/>
              <a:buFont typeface="Arial"/>
              <a:buChar char="•"/>
              <a:defRPr sz="3200"/>
            </a:lvl1pPr>
            <a:lvl2pPr marL="783771" indent="-326571">
              <a:spcBef>
                <a:spcPts val="700"/>
              </a:spcBef>
              <a:buSzPct val="100000"/>
              <a:buFont typeface="Arial"/>
              <a:buChar char="–"/>
              <a:defRPr sz="3200"/>
            </a:lvl2pPr>
            <a:lvl3pPr marL="1219200" indent="-304800">
              <a:spcBef>
                <a:spcPts val="700"/>
              </a:spcBef>
              <a:buSzPct val="100000"/>
              <a:buFont typeface="Arial"/>
              <a:buChar char="•"/>
              <a:defRPr sz="3200"/>
            </a:lvl3pPr>
            <a:lvl4pPr marL="1737360" indent="-365760">
              <a:spcBef>
                <a:spcPts val="700"/>
              </a:spcBef>
              <a:buSzPct val="100000"/>
              <a:buFont typeface="Arial"/>
              <a:buChar char="–"/>
              <a:defRPr sz="3200"/>
            </a:lvl4pPr>
            <a:lvl5pPr marL="2194560" indent="-365760">
              <a:spcBef>
                <a:spcPts val="700"/>
              </a:spcBef>
              <a:buSzPct val="100000"/>
              <a:buFont typeface="Arial"/>
              <a:buChar char="»"/>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half" idx="13"/>
          </p:nvPr>
        </p:nvSpPr>
        <p:spPr>
          <a:xfrm>
            <a:off x="457199" y="1435100"/>
            <a:ext cx="3008315" cy="4691063"/>
          </a:xfrm>
          <a:prstGeom prst="rect">
            <a:avLst/>
          </a:prstGeom>
        </p:spPr>
        <p:txBody>
          <a:bodyPr/>
          <a:lstStyle/>
          <a:p>
            <a:pPr>
              <a:spcBef>
                <a:spcPts val="300"/>
              </a:spcBef>
              <a:defRPr sz="1400"/>
            </a:pPr>
          </a:p>
        </p:txBody>
      </p:sp>
      <p:sp>
        <p:nvSpPr>
          <p:cNvPr id="75"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Title Text"/>
          <p:cNvSpPr/>
          <p:nvPr>
            <p:ph type="title"/>
          </p:nvPr>
        </p:nvSpPr>
        <p:spPr>
          <a:xfrm>
            <a:off x="1792288" y="4800600"/>
            <a:ext cx="5486401" cy="566738"/>
          </a:xfrm>
          <a:prstGeom prst="rect">
            <a:avLst/>
          </a:prstGeom>
        </p:spPr>
        <p:txBody>
          <a:bodyPr anchor="b"/>
          <a:lstStyle>
            <a:lvl1pPr algn="l">
              <a:defRPr b="1" sz="2000"/>
            </a:lvl1pPr>
          </a:lstStyle>
          <a:p>
            <a:pPr/>
            <a:r>
              <a:t>Title Text</a:t>
            </a:r>
          </a:p>
        </p:txBody>
      </p:sp>
      <p:sp>
        <p:nvSpPr>
          <p:cNvPr id="83" name="Picture Placeholder 2"/>
          <p:cNvSpPr/>
          <p:nvPr>
            <p:ph type="pic" sz="half" idx="13"/>
          </p:nvPr>
        </p:nvSpPr>
        <p:spPr>
          <a:xfrm>
            <a:off x="1792288" y="612775"/>
            <a:ext cx="5486401" cy="4114800"/>
          </a:xfrm>
          <a:prstGeom prst="rect">
            <a:avLst/>
          </a:prstGeom>
        </p:spPr>
        <p:txBody>
          <a:bodyPr lIns="91439" rIns="91439">
            <a:noAutofit/>
          </a:bodyPr>
          <a:lstStyle/>
          <a:p>
            <a:pPr/>
          </a:p>
        </p:txBody>
      </p:sp>
      <p:sp>
        <p:nvSpPr>
          <p:cNvPr id="84" name="Body Level One…"/>
          <p:cNvSpPr/>
          <p:nvPr>
            <p:ph type="body" sz="quarter" idx="1"/>
          </p:nvPr>
        </p:nvSpPr>
        <p:spPr>
          <a:xfrm>
            <a:off x="1792288" y="5367337"/>
            <a:ext cx="5486401" cy="804863"/>
          </a:xfrm>
          <a:prstGeom prst="rect">
            <a:avLst/>
          </a:prstGeom>
        </p:spPr>
        <p:txBody>
          <a:bodyPr/>
          <a:lstStyle>
            <a:lvl1pPr>
              <a:spcBef>
                <a:spcPts val="300"/>
              </a:spcBef>
              <a:defRPr sz="1400"/>
            </a:lvl1pPr>
            <a:lvl2pPr>
              <a:spcBef>
                <a:spcPts val="300"/>
              </a:spcBef>
              <a:defRPr sz="1400"/>
            </a:lvl2pPr>
            <a:lvl3pPr>
              <a:spcBef>
                <a:spcPts val="300"/>
              </a:spcBef>
              <a:defRPr sz="1400"/>
            </a:lvl3pPr>
            <a:lvl4pPr>
              <a:spcBef>
                <a:spcPts val="300"/>
              </a:spcBef>
              <a:defRPr sz="1400"/>
            </a:lvl4pPr>
            <a:lvl5pPr>
              <a:spcBef>
                <a:spcPts val="300"/>
              </a:spcBef>
              <a:defRPr sz="14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Title Text"/>
          <p:cNvSpPr/>
          <p:nvPr>
            <p:ph type="title"/>
          </p:nvPr>
        </p:nvSpPr>
        <p:spPr>
          <a:prstGeom prst="rect">
            <a:avLst/>
          </a:prstGeom>
        </p:spPr>
        <p:txBody>
          <a:bodyPr/>
          <a:lstStyle>
            <a:lvl1pPr>
              <a:defRPr sz="4400"/>
            </a:lvl1pPr>
          </a:lstStyle>
          <a:p>
            <a:pPr/>
            <a:r>
              <a:t>Title Text</a:t>
            </a:r>
          </a:p>
        </p:txBody>
      </p:sp>
      <p:sp>
        <p:nvSpPr>
          <p:cNvPr id="93" name="Body Level One…"/>
          <p:cNvSpPr/>
          <p:nvPr>
            <p:ph type="body" idx="1"/>
          </p:nvPr>
        </p:nvSpPr>
        <p:spPr>
          <a:prstGeom prst="rect">
            <a:avLst/>
          </a:prstGeom>
        </p:spPr>
        <p:txBody>
          <a:bodyPr/>
          <a:lstStyle>
            <a:lvl1pPr marL="342900" indent="-342900">
              <a:spcBef>
                <a:spcPts val="700"/>
              </a:spcBef>
              <a:buSzPct val="100000"/>
              <a:buFont typeface="Arial"/>
              <a:buChar char="•"/>
              <a:defRPr sz="3200"/>
            </a:lvl1pPr>
            <a:lvl2pPr marL="783771" indent="-326571">
              <a:spcBef>
                <a:spcPts val="700"/>
              </a:spcBef>
              <a:buSzPct val="100000"/>
              <a:buFont typeface="Arial"/>
              <a:buChar char="–"/>
              <a:defRPr sz="3200"/>
            </a:lvl2pPr>
            <a:lvl3pPr marL="1219200" indent="-304800">
              <a:spcBef>
                <a:spcPts val="700"/>
              </a:spcBef>
              <a:buSzPct val="100000"/>
              <a:buFont typeface="Arial"/>
              <a:buChar char="•"/>
              <a:defRPr sz="3200"/>
            </a:lvl3pPr>
            <a:lvl4pPr marL="1737360" indent="-365760">
              <a:spcBef>
                <a:spcPts val="700"/>
              </a:spcBef>
              <a:buSzPct val="100000"/>
              <a:buFont typeface="Arial"/>
              <a:buChar char="–"/>
              <a:defRPr sz="3200"/>
            </a:lvl4pPr>
            <a:lvl5pPr marL="2194560" indent="-365760">
              <a:spcBef>
                <a:spcPts val="700"/>
              </a:spcBef>
              <a:buSzPct val="100000"/>
              <a:buFont typeface="Arial"/>
              <a:buChar char="»"/>
              <a:defRPr sz="32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Title Text"/>
          <p:cNvSpPr/>
          <p:nvPr>
            <p:ph type="title"/>
          </p:nvPr>
        </p:nvSpPr>
        <p:spPr>
          <a:xfrm>
            <a:off x="6629400" y="274638"/>
            <a:ext cx="2057400" cy="5851526"/>
          </a:xfrm>
          <a:prstGeom prst="rect">
            <a:avLst/>
          </a:prstGeom>
        </p:spPr>
        <p:txBody>
          <a:bodyPr/>
          <a:lstStyle>
            <a:lvl1pPr>
              <a:defRPr sz="4400"/>
            </a:lvl1pPr>
          </a:lstStyle>
          <a:p>
            <a:pPr/>
            <a:r>
              <a:t>Title Text</a:t>
            </a:r>
          </a:p>
        </p:txBody>
      </p:sp>
      <p:sp>
        <p:nvSpPr>
          <p:cNvPr id="102" name="Body Level One…"/>
          <p:cNvSpPr/>
          <p:nvPr>
            <p:ph type="body" idx="1"/>
          </p:nvPr>
        </p:nvSpPr>
        <p:spPr>
          <a:xfrm>
            <a:off x="457200" y="274638"/>
            <a:ext cx="6019800" cy="5851526"/>
          </a:xfrm>
          <a:prstGeom prst="rect">
            <a:avLst/>
          </a:prstGeom>
        </p:spPr>
        <p:txBody>
          <a:bodyPr/>
          <a:lstStyle>
            <a:lvl1pPr marL="342900" indent="-342900">
              <a:spcBef>
                <a:spcPts val="700"/>
              </a:spcBef>
              <a:buSzPct val="100000"/>
              <a:buFont typeface="Arial"/>
              <a:buChar char="•"/>
              <a:defRPr sz="3200"/>
            </a:lvl1pPr>
            <a:lvl2pPr marL="783771" indent="-326571">
              <a:spcBef>
                <a:spcPts val="700"/>
              </a:spcBef>
              <a:buSzPct val="100000"/>
              <a:buFont typeface="Arial"/>
              <a:buChar char="–"/>
              <a:defRPr sz="3200"/>
            </a:lvl2pPr>
            <a:lvl3pPr marL="1219200" indent="-304800">
              <a:spcBef>
                <a:spcPts val="700"/>
              </a:spcBef>
              <a:buSzPct val="100000"/>
              <a:buFont typeface="Arial"/>
              <a:buChar char="•"/>
              <a:defRPr sz="3200"/>
            </a:lvl3pPr>
            <a:lvl4pPr marL="1737360" indent="-365760">
              <a:spcBef>
                <a:spcPts val="700"/>
              </a:spcBef>
              <a:buSzPct val="100000"/>
              <a:buFont typeface="Arial"/>
              <a:buChar char="–"/>
              <a:defRPr sz="3200"/>
            </a:lvl4pPr>
            <a:lvl5pPr marL="2194560" indent="-365760">
              <a:spcBef>
                <a:spcPts val="700"/>
              </a:spcBef>
              <a:buSzPct val="100000"/>
              <a:buFont typeface="Arial"/>
              <a:buChar char="»"/>
              <a:defRPr sz="3200"/>
            </a:lvl5p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110" name="Body Level One…"/>
          <p:cNvSpPr/>
          <p:nvPr>
            <p:ph type="body" sz="half" idx="1"/>
          </p:nvPr>
        </p:nvSpPr>
        <p:spPr>
          <a:xfrm>
            <a:off x="892968" y="3536156"/>
            <a:ext cx="7358064" cy="3321844"/>
          </a:xfrm>
          <a:prstGeom prst="rect">
            <a:avLst/>
          </a:prstGeom>
        </p:spPr>
        <p:txBody>
          <a:bodyPr lIns="35718" tIns="35718" rIns="35718" bIns="35718"/>
          <a:lstStyle>
            <a:lvl1pPr marL="241101" indent="-241101" algn="ctr" defTabSz="642937">
              <a:spcBef>
                <a:spcPts val="0"/>
              </a:spcBef>
              <a:defRPr sz="2400">
                <a:uFill>
                  <a:solidFill>
                    <a:srgbClr val="000000"/>
                  </a:solidFill>
                </a:uFill>
                <a:latin typeface="Gill Sans"/>
                <a:ea typeface="Gill Sans"/>
                <a:cs typeface="Gill Sans"/>
                <a:sym typeface="Gill Sans"/>
              </a:defRPr>
            </a:lvl1pPr>
            <a:lvl2pPr marL="522386" indent="-200917" algn="ctr" defTabSz="642937">
              <a:spcBef>
                <a:spcPts val="0"/>
              </a:spcBef>
              <a:defRPr sz="2400">
                <a:uFill>
                  <a:solidFill>
                    <a:srgbClr val="000000"/>
                  </a:solidFill>
                </a:uFill>
                <a:latin typeface="Gill Sans"/>
                <a:ea typeface="Gill Sans"/>
                <a:cs typeface="Gill Sans"/>
                <a:sym typeface="Gill Sans"/>
              </a:defRPr>
            </a:lvl2pPr>
            <a:lvl3pPr marL="803671" indent="-160734" algn="ctr" defTabSz="642937">
              <a:spcBef>
                <a:spcPts val="0"/>
              </a:spcBef>
              <a:defRPr sz="2400">
                <a:uFill>
                  <a:solidFill>
                    <a:srgbClr val="000000"/>
                  </a:solidFill>
                </a:uFill>
                <a:latin typeface="Gill Sans"/>
                <a:ea typeface="Gill Sans"/>
                <a:cs typeface="Gill Sans"/>
                <a:sym typeface="Gill Sans"/>
              </a:defRPr>
            </a:lvl3pPr>
            <a:lvl4pPr marL="1125140" indent="-160734" algn="ctr" defTabSz="642937">
              <a:spcBef>
                <a:spcPts val="0"/>
              </a:spcBef>
              <a:defRPr sz="2400">
                <a:uFill>
                  <a:solidFill>
                    <a:srgbClr val="000000"/>
                  </a:solidFill>
                </a:uFill>
                <a:latin typeface="Gill Sans"/>
                <a:ea typeface="Gill Sans"/>
                <a:cs typeface="Gill Sans"/>
                <a:sym typeface="Gill Sans"/>
              </a:defRPr>
            </a:lvl4pPr>
            <a:lvl5pPr marL="1446609" indent="-160734" algn="ctr" defTabSz="642937">
              <a:spcBef>
                <a:spcPts val="0"/>
              </a:spcBef>
              <a:defRPr sz="2400">
                <a:uFill>
                  <a:solidFill>
                    <a:srgbClr val="000000"/>
                  </a:solidFill>
                </a:uFill>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111" name="Title Text"/>
          <p:cNvSpPr/>
          <p:nvPr>
            <p:ph type="title"/>
          </p:nvPr>
        </p:nvSpPr>
        <p:spPr>
          <a:xfrm>
            <a:off x="892968" y="0"/>
            <a:ext cx="7358064" cy="3473649"/>
          </a:xfrm>
          <a:prstGeom prst="rect">
            <a:avLst/>
          </a:prstGeom>
        </p:spPr>
        <p:txBody>
          <a:bodyPr lIns="35718" tIns="35718" rIns="35718" bIns="35718" anchor="b"/>
          <a:lstStyle>
            <a:lvl1pPr defTabSz="642937">
              <a:defRPr sz="5800">
                <a:uFill>
                  <a:solidFill>
                    <a:srgbClr val="000000"/>
                  </a:solidFill>
                </a:uFill>
                <a:latin typeface="Gill Sans"/>
                <a:ea typeface="Gill Sans"/>
                <a:cs typeface="Gill Sans"/>
                <a:sym typeface="Gill Sans"/>
              </a:defRPr>
            </a:lvl1pPr>
          </a:lstStyle>
          <a:p>
            <a:pPr/>
            <a:r>
              <a:t>Title Text</a:t>
            </a:r>
          </a:p>
        </p:txBody>
      </p:sp>
      <p:sp>
        <p:nvSpPr>
          <p:cNvPr id="112" name="Slide Number"/>
          <p:cNvSpPr/>
          <p:nvPr>
            <p:ph type="sldNum" sz="quarter" idx="2"/>
          </p:nvPr>
        </p:nvSpPr>
        <p:spPr>
          <a:xfrm>
            <a:off x="4478238" y="6590109"/>
            <a:ext cx="187524" cy="185738"/>
          </a:xfrm>
          <a:prstGeom prst="rect">
            <a:avLst/>
          </a:prstGeom>
          <a:extLst>
            <a:ext uri="{C572A759-6A51-4108-AA02-DFA0A04FC94B}">
              <ma14:wrappingTextBoxFlag xmlns:ma14="http://schemas.microsoft.com/office/mac/drawingml/2011/main" val="1"/>
            </a:ext>
          </a:extLst>
        </p:spPr>
        <p:txBody>
          <a:bodyPr lIns="35718" tIns="35718" rIns="35718" bIns="35718" anchor="t"/>
          <a:lstStyle>
            <a:lvl1pPr algn="ctr" defTabSz="321468">
              <a:defRPr sz="800">
                <a:solidFill>
                  <a:srgbClr val="000000"/>
                </a:solidFill>
                <a:uFill>
                  <a:solidFill>
                    <a:srgbClr val="000000"/>
                  </a:solidFill>
                </a:uFill>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p:nvPr>
            <p:ph type="sldNum" sz="quarter" idx="2"/>
          </p:nvPr>
        </p:nvSpPr>
        <p:spPr>
          <a:xfrm>
            <a:off x="8428176" y="6404292"/>
            <a:ext cx="258624"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2800" u="none">
          <a:ln>
            <a:noFill/>
          </a:ln>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2800" u="none">
          <a:ln>
            <a:noFill/>
          </a:ln>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2800" u="none">
          <a:ln>
            <a:noFill/>
          </a:ln>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2800" u="none">
          <a:ln>
            <a:noFill/>
          </a:ln>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2800" u="none">
          <a:ln>
            <a:noFill/>
          </a:ln>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b="0" baseline="0" cap="none" i="0" spc="0" strike="noStrike" sz="2800" u="none">
          <a:ln>
            <a:noFill/>
          </a:ln>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b="0" baseline="0" cap="none" i="0" spc="0" strike="noStrike" sz="2800" u="none">
          <a:ln>
            <a:noFill/>
          </a:ln>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b="0" baseline="0" cap="none" i="0" spc="0" strike="noStrike" sz="2800" u="none">
          <a:ln>
            <a:noFill/>
          </a:ln>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b="0" baseline="0" cap="none" i="0" spc="0" strike="noStrike" sz="2800" u="none">
          <a:ln>
            <a:noFill/>
          </a:ln>
          <a:solidFill>
            <a:srgbClr val="000000"/>
          </a:solidFill>
          <a:uFillTx/>
          <a:latin typeface="+mn-lt"/>
          <a:ea typeface="+mn-ea"/>
          <a:cs typeface="+mn-cs"/>
          <a:sym typeface="Calibri"/>
        </a:defRPr>
      </a:lvl9pPr>
    </p:titleStyle>
    <p:bodyStyle>
      <a:lvl1pPr marL="0" marR="0" indent="0" algn="l" defTabSz="914400" rtl="0" latinLnBrk="0">
        <a:lnSpc>
          <a:spcPct val="100000"/>
        </a:lnSpc>
        <a:spcBef>
          <a:spcPts val="400"/>
        </a:spcBef>
        <a:spcAft>
          <a:spcPts val="0"/>
        </a:spcAft>
        <a:buClrTx/>
        <a:buSzTx/>
        <a:buFontTx/>
        <a:buNone/>
        <a:tabLst/>
        <a:defRPr b="0" baseline="0" cap="none" i="0" spc="0" strike="noStrike" sz="2000" u="none">
          <a:ln>
            <a:noFill/>
          </a:ln>
          <a:solidFill>
            <a:srgbClr val="000000"/>
          </a:solidFill>
          <a:uFillTx/>
          <a:latin typeface="+mn-lt"/>
          <a:ea typeface="+mn-ea"/>
          <a:cs typeface="+mn-cs"/>
          <a:sym typeface="Calibri"/>
        </a:defRPr>
      </a:lvl1pPr>
      <a:lvl2pPr marL="0" marR="0" indent="457200" algn="l" defTabSz="914400" rtl="0" latinLnBrk="0">
        <a:lnSpc>
          <a:spcPct val="100000"/>
        </a:lnSpc>
        <a:spcBef>
          <a:spcPts val="400"/>
        </a:spcBef>
        <a:spcAft>
          <a:spcPts val="0"/>
        </a:spcAft>
        <a:buClrTx/>
        <a:buSzTx/>
        <a:buFontTx/>
        <a:buNone/>
        <a:tabLst/>
        <a:defRPr b="0" baseline="0" cap="none" i="0" spc="0" strike="noStrike" sz="2000" u="none">
          <a:ln>
            <a:noFill/>
          </a:ln>
          <a:solidFill>
            <a:srgbClr val="000000"/>
          </a:solidFill>
          <a:uFillTx/>
          <a:latin typeface="+mn-lt"/>
          <a:ea typeface="+mn-ea"/>
          <a:cs typeface="+mn-cs"/>
          <a:sym typeface="Calibri"/>
        </a:defRPr>
      </a:lvl2pPr>
      <a:lvl3pPr marL="0" marR="0" indent="914400" algn="l" defTabSz="914400" rtl="0" latinLnBrk="0">
        <a:lnSpc>
          <a:spcPct val="100000"/>
        </a:lnSpc>
        <a:spcBef>
          <a:spcPts val="400"/>
        </a:spcBef>
        <a:spcAft>
          <a:spcPts val="0"/>
        </a:spcAft>
        <a:buClrTx/>
        <a:buSzTx/>
        <a:buFontTx/>
        <a:buNone/>
        <a:tabLst/>
        <a:defRPr b="0" baseline="0" cap="none" i="0" spc="0" strike="noStrike" sz="2000" u="none">
          <a:ln>
            <a:noFill/>
          </a:ln>
          <a:solidFill>
            <a:srgbClr val="000000"/>
          </a:solidFill>
          <a:uFillTx/>
          <a:latin typeface="+mn-lt"/>
          <a:ea typeface="+mn-ea"/>
          <a:cs typeface="+mn-cs"/>
          <a:sym typeface="Calibri"/>
        </a:defRPr>
      </a:lvl3pPr>
      <a:lvl4pPr marL="0" marR="0" indent="1371600" algn="l" defTabSz="914400" rtl="0" latinLnBrk="0">
        <a:lnSpc>
          <a:spcPct val="100000"/>
        </a:lnSpc>
        <a:spcBef>
          <a:spcPts val="400"/>
        </a:spcBef>
        <a:spcAft>
          <a:spcPts val="0"/>
        </a:spcAft>
        <a:buClrTx/>
        <a:buSzTx/>
        <a:buFontTx/>
        <a:buNone/>
        <a:tabLst/>
        <a:defRPr b="0" baseline="0" cap="none" i="0" spc="0" strike="noStrike" sz="2000" u="none">
          <a:ln>
            <a:noFill/>
          </a:ln>
          <a:solidFill>
            <a:srgbClr val="000000"/>
          </a:solidFill>
          <a:uFillTx/>
          <a:latin typeface="+mn-lt"/>
          <a:ea typeface="+mn-ea"/>
          <a:cs typeface="+mn-cs"/>
          <a:sym typeface="Calibri"/>
        </a:defRPr>
      </a:lvl4pPr>
      <a:lvl5pPr marL="0" marR="0" indent="1828800" algn="l" defTabSz="914400" rtl="0" latinLnBrk="0">
        <a:lnSpc>
          <a:spcPct val="100000"/>
        </a:lnSpc>
        <a:spcBef>
          <a:spcPts val="400"/>
        </a:spcBef>
        <a:spcAft>
          <a:spcPts val="0"/>
        </a:spcAft>
        <a:buClrTx/>
        <a:buSzTx/>
        <a:buFontTx/>
        <a:buNone/>
        <a:tabLst/>
        <a:defRPr b="0" baseline="0" cap="none" i="0" spc="0" strike="noStrike" sz="2000" u="none">
          <a:ln>
            <a:noFill/>
          </a:ln>
          <a:solidFill>
            <a:srgbClr val="000000"/>
          </a:solidFill>
          <a:uFillTx/>
          <a:latin typeface="+mn-lt"/>
          <a:ea typeface="+mn-ea"/>
          <a:cs typeface="+mn-cs"/>
          <a:sym typeface="Calibri"/>
        </a:defRPr>
      </a:lvl5pPr>
      <a:lvl6pPr marL="2514600" marR="0" indent="-228600" algn="l" defTabSz="914400" rtl="0" latinLnBrk="0">
        <a:lnSpc>
          <a:spcPct val="100000"/>
        </a:lnSpc>
        <a:spcBef>
          <a:spcPts val="400"/>
        </a:spcBef>
        <a:spcAft>
          <a:spcPts val="0"/>
        </a:spcAft>
        <a:buClrTx/>
        <a:buSzPct val="100000"/>
        <a:buFontTx/>
        <a:buChar char="•"/>
        <a:tabLst/>
        <a:defRPr b="0" baseline="0" cap="none" i="0" spc="0" strike="noStrike" sz="2000" u="none">
          <a:ln>
            <a:noFill/>
          </a:ln>
          <a:solidFill>
            <a:srgbClr val="000000"/>
          </a:solidFill>
          <a:uFillTx/>
          <a:latin typeface="+mn-lt"/>
          <a:ea typeface="+mn-ea"/>
          <a:cs typeface="+mn-cs"/>
          <a:sym typeface="Calibri"/>
        </a:defRPr>
      </a:lvl6pPr>
      <a:lvl7pPr marL="2971800" marR="0" indent="-228600" algn="l" defTabSz="914400" rtl="0" latinLnBrk="0">
        <a:lnSpc>
          <a:spcPct val="100000"/>
        </a:lnSpc>
        <a:spcBef>
          <a:spcPts val="400"/>
        </a:spcBef>
        <a:spcAft>
          <a:spcPts val="0"/>
        </a:spcAft>
        <a:buClrTx/>
        <a:buSzPct val="100000"/>
        <a:buFontTx/>
        <a:buChar char="•"/>
        <a:tabLst/>
        <a:defRPr b="0" baseline="0" cap="none" i="0" spc="0" strike="noStrike" sz="2000" u="none">
          <a:ln>
            <a:noFill/>
          </a:ln>
          <a:solidFill>
            <a:srgbClr val="000000"/>
          </a:solidFill>
          <a:uFillTx/>
          <a:latin typeface="+mn-lt"/>
          <a:ea typeface="+mn-ea"/>
          <a:cs typeface="+mn-cs"/>
          <a:sym typeface="Calibri"/>
        </a:defRPr>
      </a:lvl7pPr>
      <a:lvl8pPr marL="3429000" marR="0" indent="-228600" algn="l" defTabSz="914400" rtl="0" latinLnBrk="0">
        <a:lnSpc>
          <a:spcPct val="100000"/>
        </a:lnSpc>
        <a:spcBef>
          <a:spcPts val="400"/>
        </a:spcBef>
        <a:spcAft>
          <a:spcPts val="0"/>
        </a:spcAft>
        <a:buClrTx/>
        <a:buSzPct val="100000"/>
        <a:buFontTx/>
        <a:buChar char="•"/>
        <a:tabLst/>
        <a:defRPr b="0" baseline="0" cap="none" i="0" spc="0" strike="noStrike" sz="2000" u="none">
          <a:ln>
            <a:noFill/>
          </a:ln>
          <a:solidFill>
            <a:srgbClr val="000000"/>
          </a:solidFill>
          <a:uFillTx/>
          <a:latin typeface="+mn-lt"/>
          <a:ea typeface="+mn-ea"/>
          <a:cs typeface="+mn-cs"/>
          <a:sym typeface="Calibri"/>
        </a:defRPr>
      </a:lvl8pPr>
      <a:lvl9pPr marL="3886200" marR="0" indent="-228600" algn="l" defTabSz="914400" rtl="0" latinLnBrk="0">
        <a:lnSpc>
          <a:spcPct val="100000"/>
        </a:lnSpc>
        <a:spcBef>
          <a:spcPts val="400"/>
        </a:spcBef>
        <a:spcAft>
          <a:spcPts val="0"/>
        </a:spcAft>
        <a:buClrTx/>
        <a:buSzPct val="100000"/>
        <a:buFontTx/>
        <a:buChar char="•"/>
        <a:tabLst/>
        <a:defRPr b="0" baseline="0" cap="none" i="0" spc="0" strike="noStrike" sz="2000" u="none">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 Id="rId3" Type="http://schemas.openxmlformats.org/officeDocument/2006/relationships/image" Target="../media/image3.jpe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jpe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jpe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openxmlformats.org/officeDocument/2006/relationships/image" Target="../media/image3.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jpe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www.JPods.com" TargetMode="External"/><Relationship Id="rId4" Type="http://schemas.openxmlformats.org/officeDocument/2006/relationships/image" Target="../media/image5.png"/><Relationship Id="rId5" Type="http://schemas.openxmlformats.org/officeDocument/2006/relationships/image" Target="../media/image13.jpeg"/><Relationship Id="rId6" Type="http://schemas.openxmlformats.org/officeDocument/2006/relationships/image" Target="../media/image14.jpeg"/><Relationship Id="rId7" Type="http://schemas.openxmlformats.org/officeDocument/2006/relationships/image" Target="../media/image6.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jpe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jpe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1" name="Title 1"/>
          <p:cNvSpPr/>
          <p:nvPr>
            <p:ph type="ctrTitle"/>
          </p:nvPr>
        </p:nvSpPr>
        <p:spPr>
          <a:xfrm>
            <a:off x="762000" y="3670300"/>
            <a:ext cx="7772400" cy="1470025"/>
          </a:xfrm>
          <a:prstGeom prst="rect">
            <a:avLst/>
          </a:prstGeom>
        </p:spPr>
        <p:txBody>
          <a:bodyPr/>
          <a:lstStyle/>
          <a:p>
            <a:pPr/>
            <a:r>
              <a:t>The Physics of JPods</a:t>
            </a:r>
            <a:br/>
            <a:r>
              <a:rPr sz="3200"/>
              <a:t>Part 1 -  Determining the Power</a:t>
            </a:r>
          </a:p>
        </p:txBody>
      </p:sp>
      <p:pic>
        <p:nvPicPr>
          <p:cNvPr id="122" name="Boston_JPods_150623.jpg" descr="Boston_JPods_150623.jpg"/>
          <p:cNvPicPr>
            <a:picLocks noChangeAspect="1"/>
          </p:cNvPicPr>
          <p:nvPr/>
        </p:nvPicPr>
        <p:blipFill>
          <a:blip r:embed="rId2">
            <a:extLst/>
          </a:blip>
          <a:stretch>
            <a:fillRect/>
          </a:stretch>
        </p:blipFill>
        <p:spPr>
          <a:xfrm>
            <a:off x="1147276" y="438712"/>
            <a:ext cx="7001848" cy="2609288"/>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4" name="Title 1"/>
          <p:cNvSpPr/>
          <p:nvPr>
            <p:ph type="title"/>
          </p:nvPr>
        </p:nvSpPr>
        <p:spPr>
          <a:xfrm>
            <a:off x="457200" y="274638"/>
            <a:ext cx="8229600" cy="639763"/>
          </a:xfrm>
          <a:prstGeom prst="rect">
            <a:avLst/>
          </a:prstGeom>
        </p:spPr>
        <p:txBody>
          <a:bodyPr/>
          <a:lstStyle/>
          <a:p>
            <a:pPr/>
            <a:r>
              <a:t>Definitions are needed.</a:t>
            </a:r>
          </a:p>
        </p:txBody>
      </p:sp>
      <p:sp>
        <p:nvSpPr>
          <p:cNvPr id="125" name="Content Placeholder 2"/>
          <p:cNvSpPr/>
          <p:nvPr>
            <p:ph type="body" sz="quarter" idx="1"/>
          </p:nvPr>
        </p:nvSpPr>
        <p:spPr>
          <a:xfrm>
            <a:off x="533400" y="1066800"/>
            <a:ext cx="8229600" cy="1219201"/>
          </a:xfrm>
          <a:prstGeom prst="rect">
            <a:avLst/>
          </a:prstGeom>
        </p:spPr>
        <p:txBody>
          <a:bodyPr/>
          <a:lstStyle>
            <a:lvl1pPr marL="741362" indent="-741362"/>
          </a:lstStyle>
          <a:p>
            <a:pPr/>
            <a:r>
              <a:t>JPods vehicle -  A personal rapid transit (PRT) vehicle, suspended from an overhead railway, that works within a collaborative network to transport people and cargo directly from one place to another.</a:t>
            </a:r>
          </a:p>
        </p:txBody>
      </p:sp>
      <p:sp>
        <p:nvSpPr>
          <p:cNvPr id="126" name="TextBox 3"/>
          <p:cNvSpPr/>
          <p:nvPr/>
        </p:nvSpPr>
        <p:spPr>
          <a:xfrm>
            <a:off x="3429000" y="5854860"/>
            <a:ext cx="2209800"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JPods Concepts</a:t>
            </a:r>
          </a:p>
        </p:txBody>
      </p:sp>
      <p:pic>
        <p:nvPicPr>
          <p:cNvPr id="127" name="BostonGreenfest_Snelling.jpg" descr="BostonGreenfest_Snelling.jpg"/>
          <p:cNvPicPr>
            <a:picLocks noChangeAspect="1"/>
          </p:cNvPicPr>
          <p:nvPr/>
        </p:nvPicPr>
        <p:blipFill>
          <a:blip r:embed="rId2">
            <a:extLst/>
          </a:blip>
          <a:stretch>
            <a:fillRect/>
          </a:stretch>
        </p:blipFill>
        <p:spPr>
          <a:xfrm>
            <a:off x="281194" y="2485672"/>
            <a:ext cx="8481806" cy="3169518"/>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9" name="Title 1"/>
          <p:cNvSpPr/>
          <p:nvPr>
            <p:ph type="title"/>
          </p:nvPr>
        </p:nvSpPr>
        <p:spPr>
          <a:xfrm>
            <a:off x="457200" y="152400"/>
            <a:ext cx="8229600" cy="1143000"/>
          </a:xfrm>
          <a:prstGeom prst="rect">
            <a:avLst/>
          </a:prstGeom>
        </p:spPr>
        <p:txBody>
          <a:bodyPr/>
          <a:lstStyle/>
          <a:p>
            <a:pPr/>
            <a:r>
              <a:t>Here is the answer to everyone’s first question.</a:t>
            </a:r>
          </a:p>
        </p:txBody>
      </p:sp>
      <p:sp>
        <p:nvSpPr>
          <p:cNvPr id="130" name="Content Placeholder 2"/>
          <p:cNvSpPr/>
          <p:nvPr>
            <p:ph type="body" sz="half" idx="1"/>
          </p:nvPr>
        </p:nvSpPr>
        <p:spPr>
          <a:xfrm>
            <a:off x="533400" y="1371600"/>
            <a:ext cx="8229600" cy="1905000"/>
          </a:xfrm>
          <a:prstGeom prst="rect">
            <a:avLst/>
          </a:prstGeom>
        </p:spPr>
        <p:txBody>
          <a:bodyPr/>
          <a:lstStyle/>
          <a:p>
            <a:pPr>
              <a:defRPr b="1"/>
            </a:pPr>
            <a:r>
              <a:t>Why are they called JPods?</a:t>
            </a:r>
          </a:p>
          <a:p>
            <a:pPr/>
          </a:p>
          <a:p>
            <a:pPr/>
            <a:r>
              <a:t>In 2000 Bill James was sketching up his first conceptual ideas of how a small vehicle could be suspended from an overhead rail.  He thought it looked like a “J”.  So, he called it a “JPods”.   </a:t>
            </a:r>
          </a:p>
        </p:txBody>
      </p:sp>
      <p:sp>
        <p:nvSpPr>
          <p:cNvPr id="131" name="Flowchart: Connector 3"/>
          <p:cNvSpPr/>
          <p:nvPr/>
        </p:nvSpPr>
        <p:spPr>
          <a:xfrm>
            <a:off x="3581400" y="3657600"/>
            <a:ext cx="304800" cy="304800"/>
          </a:xfrm>
          <a:prstGeom prst="ellipse">
            <a:avLst/>
          </a:prstGeom>
          <a:solidFill>
            <a:schemeClr val="accent1"/>
          </a:solidFill>
          <a:ln w="25400">
            <a:solidFill>
              <a:srgbClr val="3A5E8A"/>
            </a:solidFill>
          </a:ln>
        </p:spPr>
        <p:txBody>
          <a:bodyPr lIns="45719" rIns="45719" anchor="ctr"/>
          <a:lstStyle/>
          <a:p>
            <a:pPr algn="ctr">
              <a:defRPr>
                <a:solidFill>
                  <a:srgbClr val="FFFFFF"/>
                </a:solidFill>
              </a:defRPr>
            </a:pPr>
          </a:p>
        </p:txBody>
      </p:sp>
      <p:sp>
        <p:nvSpPr>
          <p:cNvPr id="132" name="Straight Connector 5"/>
          <p:cNvSpPr/>
          <p:nvPr/>
        </p:nvSpPr>
        <p:spPr>
          <a:xfrm flipV="1">
            <a:off x="3733800" y="3429000"/>
            <a:ext cx="0" cy="228600"/>
          </a:xfrm>
          <a:prstGeom prst="line">
            <a:avLst/>
          </a:prstGeom>
          <a:ln w="38100">
            <a:solidFill>
              <a:srgbClr val="4A7EBB"/>
            </a:solidFill>
          </a:ln>
        </p:spPr>
        <p:txBody>
          <a:bodyPr lIns="45719" rIns="45719"/>
          <a:lstStyle/>
          <a:p>
            <a:pPr/>
          </a:p>
        </p:txBody>
      </p:sp>
      <p:sp>
        <p:nvSpPr>
          <p:cNvPr id="133" name="Straight Connector 8"/>
          <p:cNvSpPr/>
          <p:nvPr/>
        </p:nvSpPr>
        <p:spPr>
          <a:xfrm>
            <a:off x="3733800" y="3429000"/>
            <a:ext cx="533400" cy="0"/>
          </a:xfrm>
          <a:prstGeom prst="line">
            <a:avLst/>
          </a:prstGeom>
          <a:ln w="38100">
            <a:solidFill>
              <a:srgbClr val="4A7EBB"/>
            </a:solidFill>
          </a:ln>
        </p:spPr>
        <p:txBody>
          <a:bodyPr lIns="45719" rIns="45719"/>
          <a:lstStyle/>
          <a:p>
            <a:pPr/>
          </a:p>
        </p:txBody>
      </p:sp>
      <p:sp>
        <p:nvSpPr>
          <p:cNvPr id="134" name="Straight Connector 10"/>
          <p:cNvSpPr/>
          <p:nvPr/>
        </p:nvSpPr>
        <p:spPr>
          <a:xfrm>
            <a:off x="4267200" y="3429000"/>
            <a:ext cx="0" cy="1143000"/>
          </a:xfrm>
          <a:prstGeom prst="line">
            <a:avLst/>
          </a:prstGeom>
          <a:ln w="38100">
            <a:solidFill>
              <a:srgbClr val="4A7EBB"/>
            </a:solidFill>
          </a:ln>
        </p:spPr>
        <p:txBody>
          <a:bodyPr lIns="45719" rIns="45719"/>
          <a:lstStyle/>
          <a:p>
            <a:pPr/>
          </a:p>
        </p:txBody>
      </p:sp>
      <p:sp>
        <p:nvSpPr>
          <p:cNvPr id="135" name="Rectangle 11"/>
          <p:cNvSpPr/>
          <p:nvPr/>
        </p:nvSpPr>
        <p:spPr>
          <a:xfrm>
            <a:off x="2819400" y="4572000"/>
            <a:ext cx="1828800" cy="914400"/>
          </a:xfrm>
          <a:prstGeom prst="rect">
            <a:avLst/>
          </a:prstGeom>
          <a:solidFill>
            <a:schemeClr val="accent1"/>
          </a:solidFill>
          <a:ln w="25400">
            <a:solidFill>
              <a:srgbClr val="3A5E8A"/>
            </a:solidFill>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 name="Title 1"/>
          <p:cNvSpPr/>
          <p:nvPr>
            <p:ph type="title"/>
          </p:nvPr>
        </p:nvSpPr>
        <p:spPr>
          <a:xfrm>
            <a:off x="457200" y="15432"/>
            <a:ext cx="6477000" cy="746569"/>
          </a:xfrm>
          <a:prstGeom prst="rect">
            <a:avLst/>
          </a:prstGeom>
        </p:spPr>
        <p:txBody>
          <a:bodyPr/>
          <a:lstStyle/>
          <a:p>
            <a:pPr/>
            <a:r>
              <a:t>What is Special About JPods?</a:t>
            </a:r>
          </a:p>
        </p:txBody>
      </p:sp>
      <p:pic>
        <p:nvPicPr>
          <p:cNvPr id="138" name="Picture 2" descr="Picture 2"/>
          <p:cNvPicPr>
            <a:picLocks noChangeAspect="1"/>
          </p:cNvPicPr>
          <p:nvPr/>
        </p:nvPicPr>
        <p:blipFill>
          <a:blip r:embed="rId2">
            <a:extLst/>
          </a:blip>
          <a:stretch>
            <a:fillRect/>
          </a:stretch>
        </p:blipFill>
        <p:spPr>
          <a:xfrm>
            <a:off x="5962889" y="1066800"/>
            <a:ext cx="2444437" cy="1828800"/>
          </a:xfrm>
          <a:prstGeom prst="rect">
            <a:avLst/>
          </a:prstGeom>
          <a:ln w="12700">
            <a:miter lim="400000"/>
          </a:ln>
        </p:spPr>
      </p:pic>
      <p:sp>
        <p:nvSpPr>
          <p:cNvPr id="139" name="TextBox 3"/>
          <p:cNvSpPr/>
          <p:nvPr/>
        </p:nvSpPr>
        <p:spPr>
          <a:xfrm>
            <a:off x="6398512" y="652398"/>
            <a:ext cx="1600201" cy="459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400"/>
            </a:lvl1pPr>
          </a:lstStyle>
          <a:p>
            <a:pPr/>
            <a:r>
              <a:t>NOT THIS!</a:t>
            </a:r>
          </a:p>
        </p:txBody>
      </p:sp>
      <p:pic>
        <p:nvPicPr>
          <p:cNvPr id="140" name="Picture 2" descr="Picture 2"/>
          <p:cNvPicPr>
            <a:picLocks noChangeAspect="1"/>
          </p:cNvPicPr>
          <p:nvPr/>
        </p:nvPicPr>
        <p:blipFill>
          <a:blip r:embed="rId3">
            <a:extLst/>
          </a:blip>
          <a:stretch>
            <a:fillRect/>
          </a:stretch>
        </p:blipFill>
        <p:spPr>
          <a:xfrm>
            <a:off x="5422982" y="4038600"/>
            <a:ext cx="3524251" cy="1943101"/>
          </a:xfrm>
          <a:prstGeom prst="rect">
            <a:avLst/>
          </a:prstGeom>
          <a:ln w="12700">
            <a:miter lim="400000"/>
          </a:ln>
        </p:spPr>
      </p:pic>
      <p:sp>
        <p:nvSpPr>
          <p:cNvPr id="141" name="TextBox 7"/>
          <p:cNvSpPr/>
          <p:nvPr/>
        </p:nvSpPr>
        <p:spPr>
          <a:xfrm>
            <a:off x="5814348" y="3505200"/>
            <a:ext cx="2768526" cy="4597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400"/>
            </a:lvl1pPr>
          </a:lstStyle>
          <a:p>
            <a:pPr/>
            <a:r>
              <a:t>MORE LIKE THIS!</a:t>
            </a:r>
          </a:p>
        </p:txBody>
      </p:sp>
      <p:sp>
        <p:nvSpPr>
          <p:cNvPr id="142" name="Content Placeholder 2"/>
          <p:cNvSpPr/>
          <p:nvPr>
            <p:ph type="body" sz="half" idx="1"/>
          </p:nvPr>
        </p:nvSpPr>
        <p:spPr>
          <a:xfrm>
            <a:off x="457200" y="1143000"/>
            <a:ext cx="4724400" cy="5048746"/>
          </a:xfrm>
          <a:prstGeom prst="rect">
            <a:avLst/>
          </a:prstGeom>
        </p:spPr>
        <p:txBody>
          <a:bodyPr/>
          <a:lstStyle/>
          <a:p>
            <a:pPr defTabSz="905255">
              <a:lnSpc>
                <a:spcPct val="90000"/>
              </a:lnSpc>
              <a:defRPr sz="1782"/>
            </a:pPr>
            <a:r>
              <a:t>Bill James’ patent #6,810,817 was issued in 2004 and defines how independently computer controlled vehicles can talk to each other, make decisions together and behave intelligently to move JPods in a distributed collaborative network.</a:t>
            </a:r>
          </a:p>
          <a:p>
            <a:pPr defTabSz="905255">
              <a:lnSpc>
                <a:spcPct val="90000"/>
              </a:lnSpc>
              <a:defRPr sz="1782"/>
            </a:pPr>
          </a:p>
          <a:p>
            <a:pPr defTabSz="905255">
              <a:lnSpc>
                <a:spcPct val="90000"/>
              </a:lnSpc>
              <a:defRPr sz="1782"/>
            </a:pPr>
            <a:r>
              <a:t>There is no central computer that controls the vehicles.  Each is controlled independently by its own computer.</a:t>
            </a:r>
          </a:p>
          <a:p>
            <a:pPr defTabSz="905255">
              <a:lnSpc>
                <a:spcPct val="90000"/>
              </a:lnSpc>
              <a:defRPr sz="1782"/>
            </a:pPr>
          </a:p>
          <a:p>
            <a:pPr defTabSz="905255">
              <a:lnSpc>
                <a:spcPct val="90000"/>
              </a:lnSpc>
              <a:defRPr sz="1782"/>
            </a:pPr>
            <a:r>
              <a:t>Each JPods vehicle does not need to talk with every other device in the network, only the ones closest to it.  JPods use relatively weak radio signals to communicate.  The effective radio range is less than 100 meters. Like “blind termites” each vehicle senses its surroundings, and Hive Technologies™ integrates many perspectives into a mosaic.</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4" name="Title 1"/>
          <p:cNvSpPr/>
          <p:nvPr>
            <p:ph type="title"/>
          </p:nvPr>
        </p:nvSpPr>
        <p:spPr>
          <a:xfrm>
            <a:off x="457200" y="152399"/>
            <a:ext cx="8229600" cy="639764"/>
          </a:xfrm>
          <a:prstGeom prst="rect">
            <a:avLst/>
          </a:prstGeom>
        </p:spPr>
        <p:txBody>
          <a:bodyPr/>
          <a:lstStyle/>
          <a:p>
            <a:pPr/>
            <a:r>
              <a:t>How Much Energy Does a JPods Use?</a:t>
            </a:r>
          </a:p>
        </p:txBody>
      </p:sp>
      <p:pic>
        <p:nvPicPr>
          <p:cNvPr id="145" name="Picture 2" descr="Picture 2"/>
          <p:cNvPicPr>
            <a:picLocks noChangeAspect="1"/>
          </p:cNvPicPr>
          <p:nvPr/>
        </p:nvPicPr>
        <p:blipFill>
          <a:blip r:embed="rId2">
            <a:extLst/>
          </a:blip>
          <a:srcRect l="0" t="0" r="0" b="26535"/>
          <a:stretch>
            <a:fillRect/>
          </a:stretch>
        </p:blipFill>
        <p:spPr>
          <a:xfrm>
            <a:off x="1295400" y="1043165"/>
            <a:ext cx="6505575" cy="2638064"/>
          </a:xfrm>
          <a:prstGeom prst="rect">
            <a:avLst/>
          </a:prstGeom>
          <a:ln w="12700">
            <a:miter lim="400000"/>
          </a:ln>
        </p:spPr>
      </p:pic>
      <p:sp>
        <p:nvSpPr>
          <p:cNvPr id="146" name="TextBox 2"/>
          <p:cNvSpPr/>
          <p:nvPr/>
        </p:nvSpPr>
        <p:spPr>
          <a:xfrm>
            <a:off x="942975" y="3681193"/>
            <a:ext cx="6858000" cy="29311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largest energy use is overcoming wind resistance.</a:t>
            </a:r>
          </a:p>
          <a:p>
            <a:pPr>
              <a:defRPr sz="2000"/>
            </a:pPr>
          </a:p>
          <a:p>
            <a:pPr>
              <a:defRPr sz="2000"/>
            </a:pPr>
            <a:r>
              <a:t>The “Drag Force” , D, is</a:t>
            </a:r>
          </a:p>
          <a:p>
            <a:pPr>
              <a:defRPr sz="2000"/>
            </a:pPr>
          </a:p>
          <a:p>
            <a:pPr>
              <a:defRPr sz="2000"/>
            </a:pPr>
            <a:r>
              <a:t>	D  =  C</a:t>
            </a:r>
            <a:r>
              <a:rPr baseline="-25000"/>
              <a:t>d</a:t>
            </a:r>
            <a:r>
              <a:t> </a:t>
            </a:r>
            <a:r>
              <a:t>ρ</a:t>
            </a:r>
            <a:r>
              <a:t> </a:t>
            </a:r>
            <a:r>
              <a:rPr u="sng"/>
              <a:t>V</a:t>
            </a:r>
            <a:r>
              <a:rPr baseline="30000"/>
              <a:t>2</a:t>
            </a:r>
            <a:r>
              <a:t> A</a:t>
            </a:r>
            <a:endParaRPr baseline="30000"/>
          </a:p>
          <a:p>
            <a:pPr>
              <a:defRPr sz="2000"/>
            </a:pPr>
            <a:r>
              <a:t>		 2		where: C</a:t>
            </a:r>
            <a:r>
              <a:rPr baseline="-25000"/>
              <a:t>d</a:t>
            </a:r>
            <a:r>
              <a:t> = drag coefficient</a:t>
            </a:r>
          </a:p>
          <a:p>
            <a:pPr>
              <a:defRPr sz="2000"/>
            </a:pPr>
            <a:r>
              <a:t>				               </a:t>
            </a:r>
            <a:r>
              <a:t>ρ</a:t>
            </a:r>
            <a:r>
              <a:t>  = air density</a:t>
            </a:r>
          </a:p>
          <a:p>
            <a:pPr>
              <a:defRPr sz="2000"/>
            </a:pPr>
            <a:r>
              <a:t>				               V  = air speed</a:t>
            </a:r>
          </a:p>
          <a:p>
            <a:pPr>
              <a:defRPr sz="2000"/>
            </a:pPr>
            <a:r>
              <a:t>				               A  =  frontal area</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8" name="Title 1"/>
          <p:cNvSpPr/>
          <p:nvPr>
            <p:ph type="title"/>
          </p:nvPr>
        </p:nvSpPr>
        <p:spPr>
          <a:xfrm>
            <a:off x="457200" y="274638"/>
            <a:ext cx="8229600" cy="868363"/>
          </a:xfrm>
          <a:prstGeom prst="rect">
            <a:avLst/>
          </a:prstGeom>
        </p:spPr>
        <p:txBody>
          <a:bodyPr/>
          <a:lstStyle>
            <a:lvl1pPr>
              <a:defRPr sz="2500"/>
            </a:lvl1pPr>
          </a:lstStyle>
          <a:p>
            <a:pPr/>
            <a:r>
              <a:t>How to Determine Drag Force is Based Upon Guesstimates</a:t>
            </a:r>
          </a:p>
        </p:txBody>
      </p:sp>
      <p:sp>
        <p:nvSpPr>
          <p:cNvPr id="149" name="TextBox 2"/>
          <p:cNvSpPr/>
          <p:nvPr/>
        </p:nvSpPr>
        <p:spPr>
          <a:xfrm>
            <a:off x="762000" y="1295400"/>
            <a:ext cx="7162800" cy="16637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Until the JPods is built and put into a wind tunnel, any number for the drag coefficient, C</a:t>
            </a:r>
            <a:r>
              <a:rPr baseline="-25000"/>
              <a:t>d</a:t>
            </a:r>
            <a:r>
              <a:t> , will be wrong. </a:t>
            </a:r>
          </a:p>
          <a:p>
            <a:pPr>
              <a:defRPr sz="2000"/>
            </a:pPr>
          </a:p>
          <a:p>
            <a:pPr>
              <a:defRPr sz="2000"/>
            </a:pPr>
            <a:r>
              <a:t>Until the JPods is designed and measured, the effective frontal area, A, will be wrong.</a:t>
            </a:r>
          </a:p>
        </p:txBody>
      </p:sp>
      <p:sp>
        <p:nvSpPr>
          <p:cNvPr id="150" name="TextBox 3"/>
          <p:cNvSpPr/>
          <p:nvPr/>
        </p:nvSpPr>
        <p:spPr>
          <a:xfrm>
            <a:off x="771646" y="3048000"/>
            <a:ext cx="6934201" cy="25527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Start with some assumptions:</a:t>
            </a:r>
          </a:p>
          <a:p>
            <a:pPr>
              <a:defRPr sz="2000"/>
            </a:pPr>
            <a:r>
              <a:t> </a:t>
            </a:r>
          </a:p>
          <a:p>
            <a:pPr>
              <a:defRPr sz="2000"/>
            </a:pPr>
            <a:r>
              <a:t>1.  JPods shape C</a:t>
            </a:r>
            <a:r>
              <a:rPr baseline="-25000"/>
              <a:t>d</a:t>
            </a:r>
            <a:r>
              <a:t> is 0.3, typical of a small automobile. </a:t>
            </a:r>
          </a:p>
          <a:p>
            <a:pPr>
              <a:defRPr sz="2000"/>
            </a:pPr>
            <a:r>
              <a:t>	[ref: Wikipedia, note: Toyota Prius is 0.29]</a:t>
            </a:r>
          </a:p>
          <a:p>
            <a:pPr>
              <a:defRPr sz="2000"/>
            </a:pPr>
          </a:p>
          <a:p>
            <a:pPr marL="342900" indent="-342900">
              <a:buSzPct val="100000"/>
              <a:buAutoNum type="arabicPeriod" startAt="2"/>
              <a:defRPr sz="2000"/>
            </a:pPr>
            <a:r>
              <a:t>JPods effective frontal area is assumed to be 0.9 m</a:t>
            </a:r>
            <a:r>
              <a:rPr baseline="30000"/>
              <a:t>2</a:t>
            </a:r>
          </a:p>
          <a:p>
            <a:pPr>
              <a:defRPr sz="2000"/>
            </a:pPr>
            <a:r>
              <a:t>	[ref: Wikipedia, note: Toyota Camry is 0.7 m</a:t>
            </a:r>
            <a:r>
              <a:rPr baseline="30000"/>
              <a:t>2</a:t>
            </a:r>
            <a:r>
              <a: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 name="Title 1"/>
          <p:cNvSpPr/>
          <p:nvPr>
            <p:ph type="title"/>
          </p:nvPr>
        </p:nvSpPr>
        <p:spPr>
          <a:prstGeom prst="rect">
            <a:avLst/>
          </a:prstGeom>
        </p:spPr>
        <p:txBody>
          <a:bodyPr/>
          <a:lstStyle/>
          <a:p>
            <a:pPr/>
            <a:r>
              <a:t>Calculate the Drag Force at 30 mph With 25 mph Headwind</a:t>
            </a:r>
          </a:p>
        </p:txBody>
      </p:sp>
      <p:sp>
        <p:nvSpPr>
          <p:cNvPr id="153" name="TextBox 2"/>
          <p:cNvSpPr/>
          <p:nvPr/>
        </p:nvSpPr>
        <p:spPr>
          <a:xfrm>
            <a:off x="1143000" y="1524000"/>
            <a:ext cx="7086600" cy="13106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V  =  25 mph + 30 mph  =  55 mph</a:t>
            </a:r>
          </a:p>
          <a:p>
            <a:pPr>
              <a:defRPr sz="2000"/>
            </a:pPr>
            <a:r>
              <a:t>    =   24.59 meters per second</a:t>
            </a:r>
          </a:p>
          <a:p>
            <a:pPr>
              <a:defRPr sz="2000"/>
            </a:pPr>
          </a:p>
          <a:p>
            <a:pPr>
              <a:defRPr sz="2000"/>
            </a:pPr>
            <a:r>
              <a:t>ρ</a:t>
            </a:r>
            <a:r>
              <a:t>  =  1.2922 kg/m</a:t>
            </a:r>
            <a:r>
              <a:rPr baseline="30000"/>
              <a:t>3</a:t>
            </a:r>
            <a:r>
              <a:t>  density of air at sea level</a:t>
            </a:r>
          </a:p>
        </p:txBody>
      </p:sp>
      <p:sp>
        <p:nvSpPr>
          <p:cNvPr id="154" name="Rectangle 3"/>
          <p:cNvSpPr/>
          <p:nvPr/>
        </p:nvSpPr>
        <p:spPr>
          <a:xfrm>
            <a:off x="1143000" y="3105835"/>
            <a:ext cx="7086600" cy="19685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D  =  C</a:t>
            </a:r>
            <a:r>
              <a:rPr baseline="-25000"/>
              <a:t>d</a:t>
            </a:r>
            <a:r>
              <a:t> </a:t>
            </a:r>
            <a:r>
              <a:t>ρ</a:t>
            </a:r>
            <a:r>
              <a:t> </a:t>
            </a:r>
            <a:r>
              <a:rPr u="sng"/>
              <a:t>V</a:t>
            </a:r>
            <a:r>
              <a:rPr baseline="30000"/>
              <a:t>2</a:t>
            </a:r>
            <a:r>
              <a:t> A</a:t>
            </a:r>
            <a:endParaRPr baseline="30000"/>
          </a:p>
          <a:p>
            <a:pPr>
              <a:defRPr sz="2000"/>
            </a:pPr>
            <a:r>
              <a:t>                 2</a:t>
            </a:r>
          </a:p>
          <a:p>
            <a:pPr>
              <a:defRPr sz="2000"/>
            </a:pPr>
            <a:r>
              <a:t>     =  0.3 * 1.2922 kg/m</a:t>
            </a:r>
            <a:r>
              <a:rPr baseline="30000"/>
              <a:t>3</a:t>
            </a:r>
            <a:r>
              <a:t> * </a:t>
            </a:r>
            <a:r>
              <a:rPr u="sng"/>
              <a:t>(24.59 m/sec)</a:t>
            </a:r>
            <a:r>
              <a:rPr baseline="30000"/>
              <a:t>2</a:t>
            </a:r>
            <a:r>
              <a:t>  *  0.9 m</a:t>
            </a:r>
            <a:r>
              <a:rPr baseline="30000"/>
              <a:t>2</a:t>
            </a:r>
          </a:p>
          <a:p>
            <a:pPr>
              <a:defRPr sz="2000"/>
            </a:pPr>
            <a:r>
              <a:t>                                                          2</a:t>
            </a:r>
          </a:p>
          <a:p>
            <a:pPr>
              <a:defRPr sz="2000"/>
            </a:pPr>
            <a:r>
              <a:t>     =  105.5 kg-m/sec</a:t>
            </a:r>
            <a:r>
              <a:rPr baseline="30000"/>
              <a:t>2</a:t>
            </a:r>
            <a:endParaRPr baseline="30000"/>
          </a:p>
          <a:p>
            <a:pPr>
              <a:defRPr sz="2000"/>
            </a:pPr>
            <a:r>
              <a:t>     =  105.5 N</a:t>
            </a:r>
          </a:p>
        </p:txBody>
      </p:sp>
      <p:pic>
        <p:nvPicPr>
          <p:cNvPr id="155" name="Picture 2" descr="Picture 2"/>
          <p:cNvPicPr>
            <a:picLocks noChangeAspect="1"/>
          </p:cNvPicPr>
          <p:nvPr/>
        </p:nvPicPr>
        <p:blipFill>
          <a:blip r:embed="rId2">
            <a:extLst/>
          </a:blip>
          <a:stretch>
            <a:fillRect/>
          </a:stretch>
        </p:blipFill>
        <p:spPr>
          <a:xfrm>
            <a:off x="4191000" y="4495800"/>
            <a:ext cx="1942089" cy="1828800"/>
          </a:xfrm>
          <a:prstGeom prst="rect">
            <a:avLst/>
          </a:prstGeom>
          <a:ln w="12700">
            <a:miter lim="400000"/>
          </a:ln>
        </p:spPr>
      </p:pic>
      <p:sp>
        <p:nvSpPr>
          <p:cNvPr id="156" name="Left Arrow 4"/>
          <p:cNvSpPr/>
          <p:nvPr/>
        </p:nvSpPr>
        <p:spPr>
          <a:xfrm>
            <a:off x="6324600" y="4708485"/>
            <a:ext cx="1447800" cy="533401"/>
          </a:xfrm>
          <a:prstGeom prst="leftArrow">
            <a:avLst>
              <a:gd name="adj1" fmla="val 50000"/>
              <a:gd name="adj2" fmla="val 50000"/>
            </a:avLst>
          </a:prstGeom>
          <a:solidFill>
            <a:schemeClr val="accent1"/>
          </a:solidFill>
          <a:ln w="25400">
            <a:solidFill>
              <a:srgbClr val="3A5E8A"/>
            </a:solidFill>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Title 1"/>
          <p:cNvSpPr/>
          <p:nvPr>
            <p:ph type="title"/>
          </p:nvPr>
        </p:nvSpPr>
        <p:spPr>
          <a:xfrm>
            <a:off x="457200" y="0"/>
            <a:ext cx="8458200" cy="762000"/>
          </a:xfrm>
          <a:prstGeom prst="rect">
            <a:avLst/>
          </a:prstGeom>
        </p:spPr>
        <p:txBody>
          <a:bodyPr/>
          <a:lstStyle>
            <a:lvl1pPr>
              <a:defRPr sz="2500"/>
            </a:lvl1pPr>
          </a:lstStyle>
          <a:p>
            <a:pPr/>
            <a:r>
              <a:t>Calculate the Power Needed to Overcome the Drag Force</a:t>
            </a:r>
          </a:p>
        </p:txBody>
      </p:sp>
      <p:sp>
        <p:nvSpPr>
          <p:cNvPr id="159" name="TextBox 2"/>
          <p:cNvSpPr/>
          <p:nvPr/>
        </p:nvSpPr>
        <p:spPr>
          <a:xfrm>
            <a:off x="609600" y="617316"/>
            <a:ext cx="7086600" cy="701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Work is Force applied over a Distance</a:t>
            </a:r>
          </a:p>
          <a:p>
            <a:pPr>
              <a:defRPr sz="2000"/>
            </a:pPr>
            <a:r>
              <a:t>   W  =   Force * Distance</a:t>
            </a:r>
          </a:p>
        </p:txBody>
      </p:sp>
      <p:sp>
        <p:nvSpPr>
          <p:cNvPr id="160" name="Rectangle 3"/>
          <p:cNvSpPr/>
          <p:nvPr/>
        </p:nvSpPr>
        <p:spPr>
          <a:xfrm>
            <a:off x="609600" y="1371812"/>
            <a:ext cx="7086600" cy="16637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Pick a convenient distance, say 1 meter.</a:t>
            </a:r>
          </a:p>
          <a:p>
            <a:pPr>
              <a:defRPr sz="2000"/>
            </a:pPr>
            <a:r>
              <a:t>   W</a:t>
            </a:r>
            <a:r>
              <a:rPr baseline="-25000"/>
              <a:t>air</a:t>
            </a:r>
            <a:r>
              <a:t>  =  Drag * distance</a:t>
            </a:r>
          </a:p>
          <a:p>
            <a:pPr>
              <a:defRPr sz="2000"/>
            </a:pPr>
            <a:r>
              <a:t>            =  105.5 N  *  1 m</a:t>
            </a:r>
          </a:p>
          <a:p>
            <a:pPr>
              <a:defRPr sz="2000"/>
            </a:pPr>
            <a:r>
              <a:t>            =  105.5 N-m</a:t>
            </a:r>
          </a:p>
          <a:p>
            <a:pPr>
              <a:defRPr sz="2000"/>
            </a:pPr>
            <a:r>
              <a:t>            =  105.5 J</a:t>
            </a:r>
          </a:p>
        </p:txBody>
      </p:sp>
      <p:sp>
        <p:nvSpPr>
          <p:cNvPr id="161" name="Rectangle 6"/>
          <p:cNvSpPr/>
          <p:nvPr/>
        </p:nvSpPr>
        <p:spPr>
          <a:xfrm>
            <a:off x="638536" y="2890460"/>
            <a:ext cx="3745376" cy="2504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time needed to travel 1 meter relative to the air  is</a:t>
            </a:r>
          </a:p>
          <a:p>
            <a:pPr>
              <a:defRPr sz="2000"/>
            </a:pPr>
            <a:r>
              <a:t>     t  =   Distance / Speed</a:t>
            </a:r>
          </a:p>
          <a:p>
            <a:pPr marL="741362" indent="-741362">
              <a:defRPr sz="2000"/>
            </a:pPr>
            <a:r>
              <a:t>         =      </a:t>
            </a:r>
            <a:r>
              <a:rPr u="sng"/>
              <a:t>1 m</a:t>
            </a:r>
            <a:endParaRPr u="sng"/>
          </a:p>
          <a:p>
            <a:pPr marL="741362" indent="-741362">
              <a:defRPr sz="2000"/>
            </a:pPr>
            <a:r>
              <a:t>                24.59 m / sec</a:t>
            </a:r>
          </a:p>
          <a:p>
            <a:pPr marL="741362" indent="-741362">
              <a:defRPr sz="2000"/>
            </a:pPr>
            <a:r>
              <a:t>                                    second</a:t>
            </a:r>
          </a:p>
          <a:p>
            <a:pPr>
              <a:defRPr sz="2000"/>
            </a:pPr>
            <a:r>
              <a:t>         =   0.0407 sec</a:t>
            </a:r>
          </a:p>
        </p:txBody>
      </p:sp>
      <p:sp>
        <p:nvSpPr>
          <p:cNvPr id="162" name="Rectangle 9"/>
          <p:cNvSpPr/>
          <p:nvPr/>
        </p:nvSpPr>
        <p:spPr>
          <a:xfrm>
            <a:off x="5268409" y="5227766"/>
            <a:ext cx="3381738" cy="13589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P</a:t>
            </a:r>
            <a:r>
              <a:rPr baseline="-25000"/>
              <a:t>air</a:t>
            </a:r>
            <a:r>
              <a:t>  =  W</a:t>
            </a:r>
            <a:r>
              <a:rPr baseline="-25000"/>
              <a:t>air</a:t>
            </a:r>
            <a:r>
              <a:t> / time</a:t>
            </a:r>
          </a:p>
          <a:p>
            <a:pPr>
              <a:defRPr sz="2000"/>
            </a:pPr>
            <a:r>
              <a:t>         =  105.5 J / 0.0407 sec</a:t>
            </a:r>
          </a:p>
          <a:p>
            <a:pPr>
              <a:defRPr sz="2000"/>
            </a:pPr>
            <a:r>
              <a:t>         =  2592 W</a:t>
            </a:r>
          </a:p>
          <a:p>
            <a:pPr>
              <a:defRPr sz="2000"/>
            </a:pPr>
            <a:r>
              <a:t>         =  2.592 kW</a:t>
            </a:r>
          </a:p>
        </p:txBody>
      </p:sp>
      <p:sp>
        <p:nvSpPr>
          <p:cNvPr id="163" name="Rectangle 8"/>
          <p:cNvSpPr/>
          <p:nvPr/>
        </p:nvSpPr>
        <p:spPr>
          <a:xfrm>
            <a:off x="633713" y="5181600"/>
            <a:ext cx="4347743" cy="701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Power is the rate of work being done.</a:t>
            </a:r>
          </a:p>
          <a:p>
            <a:pPr>
              <a:defRPr sz="2000"/>
            </a:pPr>
            <a:r>
              <a:t>  Power  =  Work / Time</a:t>
            </a:r>
          </a:p>
        </p:txBody>
      </p:sp>
      <p:pic>
        <p:nvPicPr>
          <p:cNvPr id="164" name="Picture 2" descr="Picture 2"/>
          <p:cNvPicPr>
            <a:picLocks noChangeAspect="1"/>
          </p:cNvPicPr>
          <p:nvPr/>
        </p:nvPicPr>
        <p:blipFill>
          <a:blip r:embed="rId2">
            <a:extLst/>
          </a:blip>
          <a:stretch>
            <a:fillRect/>
          </a:stretch>
        </p:blipFill>
        <p:spPr>
          <a:xfrm>
            <a:off x="4876800" y="1989040"/>
            <a:ext cx="3810000" cy="2857501"/>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Title 1"/>
          <p:cNvSpPr/>
          <p:nvPr>
            <p:ph type="title"/>
          </p:nvPr>
        </p:nvSpPr>
        <p:spPr>
          <a:xfrm>
            <a:off x="457200" y="0"/>
            <a:ext cx="8458200" cy="762000"/>
          </a:xfrm>
          <a:prstGeom prst="rect">
            <a:avLst/>
          </a:prstGeom>
        </p:spPr>
        <p:txBody>
          <a:bodyPr/>
          <a:lstStyle>
            <a:lvl1pPr defTabSz="877823">
              <a:defRPr sz="2400"/>
            </a:lvl1pPr>
          </a:lstStyle>
          <a:p>
            <a:pPr/>
            <a:r>
              <a:t>Calculate the Power Needed to Overcome the Drag Force in Still Air</a:t>
            </a:r>
          </a:p>
        </p:txBody>
      </p:sp>
      <p:sp>
        <p:nvSpPr>
          <p:cNvPr id="167" name="Rectangle 3"/>
          <p:cNvSpPr/>
          <p:nvPr/>
        </p:nvSpPr>
        <p:spPr>
          <a:xfrm>
            <a:off x="609600" y="794795"/>
            <a:ext cx="7086600" cy="19685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D  =  C</a:t>
            </a:r>
            <a:r>
              <a:rPr baseline="-25000"/>
              <a:t>d</a:t>
            </a:r>
            <a:r>
              <a:t> </a:t>
            </a:r>
            <a:r>
              <a:t>ρ</a:t>
            </a:r>
            <a:r>
              <a:t> </a:t>
            </a:r>
            <a:r>
              <a:rPr u="sng"/>
              <a:t>V</a:t>
            </a:r>
            <a:r>
              <a:rPr baseline="30000"/>
              <a:t>2</a:t>
            </a:r>
            <a:r>
              <a:t> A</a:t>
            </a:r>
            <a:endParaRPr baseline="30000"/>
          </a:p>
          <a:p>
            <a:pPr>
              <a:defRPr sz="2000"/>
            </a:pPr>
            <a:r>
              <a:t>	2</a:t>
            </a:r>
          </a:p>
          <a:p>
            <a:pPr>
              <a:defRPr sz="2000"/>
            </a:pPr>
            <a:r>
              <a:t>     =  0.3 * 1.2922 kg/m</a:t>
            </a:r>
            <a:r>
              <a:rPr baseline="30000"/>
              <a:t>3</a:t>
            </a:r>
            <a:r>
              <a:t> * </a:t>
            </a:r>
            <a:r>
              <a:rPr u="sng"/>
              <a:t>(13.41 m/sec)</a:t>
            </a:r>
            <a:r>
              <a:rPr baseline="30000"/>
              <a:t>2</a:t>
            </a:r>
            <a:r>
              <a:t>  *  0.9 m</a:t>
            </a:r>
            <a:r>
              <a:rPr baseline="30000"/>
              <a:t>2</a:t>
            </a:r>
          </a:p>
          <a:p>
            <a:pPr>
              <a:defRPr sz="2000"/>
            </a:pPr>
            <a:r>
              <a:t>                                                          2</a:t>
            </a:r>
          </a:p>
          <a:p>
            <a:pPr>
              <a:defRPr sz="2000"/>
            </a:pPr>
            <a:r>
              <a:t>     =  31.37 kg-m/sec</a:t>
            </a:r>
            <a:r>
              <a:rPr baseline="30000"/>
              <a:t>2</a:t>
            </a:r>
            <a:endParaRPr baseline="30000"/>
          </a:p>
          <a:p>
            <a:pPr>
              <a:defRPr sz="2000"/>
            </a:pPr>
            <a:r>
              <a:t>     =  31.37 N</a:t>
            </a:r>
          </a:p>
        </p:txBody>
      </p:sp>
      <p:sp>
        <p:nvSpPr>
          <p:cNvPr id="168" name="Rectangle 6"/>
          <p:cNvSpPr/>
          <p:nvPr/>
        </p:nvSpPr>
        <p:spPr>
          <a:xfrm>
            <a:off x="457200" y="2895600"/>
            <a:ext cx="7086600" cy="28829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time needed to travel 1 meter is</a:t>
            </a:r>
          </a:p>
          <a:p>
            <a:pPr>
              <a:defRPr sz="2000"/>
            </a:pPr>
            <a:r>
              <a:t>     t  =   Distance / Speed</a:t>
            </a:r>
          </a:p>
          <a:p>
            <a:pPr>
              <a:defRPr sz="2000"/>
            </a:pPr>
            <a:r>
              <a:t>         =   1 m / 13.41 meters per second</a:t>
            </a:r>
          </a:p>
          <a:p>
            <a:pPr>
              <a:defRPr sz="2000"/>
            </a:pPr>
            <a:r>
              <a:t>         =   0.0746 sec</a:t>
            </a:r>
          </a:p>
          <a:p>
            <a:pPr>
              <a:defRPr sz="2000"/>
            </a:pPr>
          </a:p>
          <a:p>
            <a:pPr>
              <a:defRPr sz="2000"/>
            </a:pPr>
            <a:r>
              <a:t>W</a:t>
            </a:r>
            <a:r>
              <a:rPr baseline="-25000"/>
              <a:t>air</a:t>
            </a:r>
            <a:r>
              <a:t>  =  Drag * distance</a:t>
            </a:r>
          </a:p>
          <a:p>
            <a:pPr>
              <a:defRPr sz="2000"/>
            </a:pPr>
            <a:r>
              <a:t>            =  31.37 N  *  1 m</a:t>
            </a:r>
          </a:p>
          <a:p>
            <a:pPr>
              <a:defRPr sz="2000"/>
            </a:pPr>
            <a:r>
              <a:t>            =  31.37 N-m</a:t>
            </a:r>
          </a:p>
          <a:p>
            <a:pPr>
              <a:defRPr sz="2000"/>
            </a:pPr>
            <a:r>
              <a:t>            =  31.37 J</a:t>
            </a:r>
          </a:p>
        </p:txBody>
      </p:sp>
      <p:sp>
        <p:nvSpPr>
          <p:cNvPr id="169" name="Rectangle 10"/>
          <p:cNvSpPr/>
          <p:nvPr/>
        </p:nvSpPr>
        <p:spPr>
          <a:xfrm>
            <a:off x="4191000" y="4337050"/>
            <a:ext cx="4724400" cy="16637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power used is</a:t>
            </a:r>
          </a:p>
          <a:p>
            <a:pPr>
              <a:defRPr sz="2000"/>
            </a:pPr>
            <a:r>
              <a:t>  P</a:t>
            </a:r>
            <a:r>
              <a:rPr baseline="-25000"/>
              <a:t>air</a:t>
            </a:r>
            <a:r>
              <a:t>  =  W</a:t>
            </a:r>
            <a:r>
              <a:rPr baseline="-25000"/>
              <a:t>air</a:t>
            </a:r>
            <a:r>
              <a:t> / time</a:t>
            </a:r>
          </a:p>
          <a:p>
            <a:pPr>
              <a:defRPr sz="2000"/>
            </a:pPr>
            <a:r>
              <a:t>         =  31.37 J / 0.0746 sec</a:t>
            </a:r>
          </a:p>
          <a:p>
            <a:pPr>
              <a:defRPr sz="2000"/>
            </a:pPr>
            <a:r>
              <a:t>         =  420.5 W</a:t>
            </a:r>
          </a:p>
          <a:p>
            <a:pPr>
              <a:defRPr sz="2000"/>
            </a:pPr>
            <a:r>
              <a:t>         =  0.421 kW</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1" name="Title 1"/>
          <p:cNvSpPr/>
          <p:nvPr>
            <p:ph type="title"/>
          </p:nvPr>
        </p:nvSpPr>
        <p:spPr>
          <a:xfrm>
            <a:off x="457200" y="0"/>
            <a:ext cx="8458200" cy="762000"/>
          </a:xfrm>
          <a:prstGeom prst="rect">
            <a:avLst/>
          </a:prstGeom>
        </p:spPr>
        <p:txBody>
          <a:bodyPr/>
          <a:lstStyle/>
          <a:p>
            <a:pPr/>
            <a:r>
              <a:t>What Other Power is Needed by a JPods?</a:t>
            </a:r>
          </a:p>
        </p:txBody>
      </p:sp>
      <p:sp>
        <p:nvSpPr>
          <p:cNvPr id="172" name="TextBox 2"/>
          <p:cNvSpPr/>
          <p:nvPr/>
        </p:nvSpPr>
        <p:spPr>
          <a:xfrm>
            <a:off x="968415" y="1219199"/>
            <a:ext cx="4114801" cy="4663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Power is needed for:</a:t>
            </a:r>
          </a:p>
          <a:p>
            <a:pPr marL="285750" indent="-285750">
              <a:buSzPct val="100000"/>
              <a:buChar char="➢"/>
              <a:defRPr sz="2000"/>
            </a:pPr>
            <a:r>
              <a:t>Acceleration</a:t>
            </a:r>
          </a:p>
          <a:p>
            <a:pPr marL="285750" indent="-285750">
              <a:buSzPct val="100000"/>
              <a:buChar char="➢"/>
              <a:defRPr sz="2000"/>
            </a:pPr>
            <a:r>
              <a:t>Going up Grades</a:t>
            </a:r>
          </a:p>
          <a:p>
            <a:pPr marL="285750" indent="-285750">
              <a:buSzPct val="100000"/>
              <a:buChar char="➢"/>
              <a:defRPr sz="2000"/>
            </a:pPr>
            <a:r>
              <a:t>Internal &amp; External Lighting</a:t>
            </a:r>
          </a:p>
          <a:p>
            <a:pPr marL="285750" indent="-285750">
              <a:buSzPct val="100000"/>
              <a:buChar char="➢"/>
              <a:defRPr sz="2000"/>
            </a:pPr>
            <a:r>
              <a:t>Ventilation, Heating &amp; Cooling of  Passenger Compartment</a:t>
            </a:r>
          </a:p>
          <a:p>
            <a:pPr marL="285750" indent="-285750">
              <a:buSzPct val="100000"/>
              <a:buChar char="➢"/>
              <a:defRPr sz="2000"/>
            </a:pPr>
            <a:r>
              <a:t>Computer and its Touchscreen</a:t>
            </a:r>
          </a:p>
          <a:p>
            <a:pPr marL="285750" indent="-285750">
              <a:buSzPct val="100000"/>
              <a:buChar char="➢"/>
              <a:defRPr sz="2000"/>
            </a:pPr>
            <a:r>
              <a:t>Communications Radio System</a:t>
            </a:r>
          </a:p>
          <a:p>
            <a:pPr marL="285750" indent="-285750">
              <a:buSzPct val="100000"/>
              <a:buChar char="➢"/>
              <a:defRPr sz="2000"/>
            </a:pPr>
            <a:r>
              <a:t>CCTV</a:t>
            </a:r>
          </a:p>
          <a:p>
            <a:pPr>
              <a:defRPr sz="2000"/>
            </a:pPr>
          </a:p>
          <a:p>
            <a:pPr>
              <a:defRPr sz="2000"/>
            </a:pPr>
            <a:r>
              <a:t>          ****</a:t>
            </a:r>
          </a:p>
          <a:p>
            <a:pPr>
              <a:defRPr sz="2000"/>
            </a:pPr>
          </a:p>
          <a:p>
            <a:pPr marL="285750" indent="-285750">
              <a:buSzPct val="100000"/>
              <a:buChar char="➢"/>
              <a:defRPr sz="2000"/>
            </a:pPr>
            <a:r>
              <a:t>And finally, an excess must be added for friction and other inefficiencies losses.</a:t>
            </a:r>
          </a:p>
        </p:txBody>
      </p:sp>
      <p:pic>
        <p:nvPicPr>
          <p:cNvPr id="173" name="Picture 2" descr="Picture 2"/>
          <p:cNvPicPr>
            <a:picLocks noChangeAspect="1"/>
          </p:cNvPicPr>
          <p:nvPr/>
        </p:nvPicPr>
        <p:blipFill>
          <a:blip r:embed="rId2">
            <a:extLst/>
          </a:blip>
          <a:stretch>
            <a:fillRect/>
          </a:stretch>
        </p:blipFill>
        <p:spPr>
          <a:xfrm>
            <a:off x="5138194" y="2173520"/>
            <a:ext cx="3657601" cy="2743201"/>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Title 1"/>
          <p:cNvSpPr/>
          <p:nvPr>
            <p:ph type="title"/>
          </p:nvPr>
        </p:nvSpPr>
        <p:spPr>
          <a:xfrm>
            <a:off x="457200" y="13503"/>
            <a:ext cx="8229600" cy="563564"/>
          </a:xfrm>
          <a:prstGeom prst="rect">
            <a:avLst/>
          </a:prstGeom>
        </p:spPr>
        <p:txBody>
          <a:bodyPr/>
          <a:lstStyle/>
          <a:p>
            <a:pPr/>
            <a:r>
              <a:t>Calculate the Power Needed for Acceleration</a:t>
            </a:r>
          </a:p>
        </p:txBody>
      </p:sp>
      <p:sp>
        <p:nvSpPr>
          <p:cNvPr id="176" name="TextBox 2"/>
          <p:cNvSpPr/>
          <p:nvPr/>
        </p:nvSpPr>
        <p:spPr>
          <a:xfrm>
            <a:off x="762000" y="556725"/>
            <a:ext cx="4648200" cy="980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Final speed is 30 mph, or</a:t>
            </a:r>
          </a:p>
          <a:p>
            <a:pPr>
              <a:defRPr sz="2000"/>
            </a:pPr>
            <a:r>
              <a:t>V  = 13.41 meters per second</a:t>
            </a:r>
          </a:p>
        </p:txBody>
      </p:sp>
      <p:sp>
        <p:nvSpPr>
          <p:cNvPr id="177" name="Rectangle 3"/>
          <p:cNvSpPr/>
          <p:nvPr/>
        </p:nvSpPr>
        <p:spPr>
          <a:xfrm>
            <a:off x="698339" y="1320312"/>
            <a:ext cx="4635661" cy="32842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general equation for speed, V, during acceleration, a, at a time, t, is</a:t>
            </a:r>
          </a:p>
          <a:p>
            <a:pPr>
              <a:defRPr sz="2000"/>
            </a:pPr>
            <a:r>
              <a:t>    V  =  at + V</a:t>
            </a:r>
            <a:r>
              <a:rPr baseline="-25000"/>
              <a:t>0</a:t>
            </a:r>
            <a:endParaRPr baseline="-25000"/>
          </a:p>
          <a:p>
            <a:pPr>
              <a:defRPr sz="2000"/>
            </a:pPr>
            <a:r>
              <a:t>              		where V</a:t>
            </a:r>
            <a:r>
              <a:rPr baseline="-25000"/>
              <a:t>0</a:t>
            </a:r>
            <a:r>
              <a:t>  =  initial speed</a:t>
            </a:r>
          </a:p>
          <a:p>
            <a:pPr>
              <a:defRPr sz="2000"/>
            </a:pPr>
          </a:p>
          <a:p>
            <a:pPr>
              <a:defRPr sz="2000"/>
            </a:pPr>
            <a:r>
              <a:t>    V</a:t>
            </a:r>
            <a:r>
              <a:rPr baseline="-25000"/>
              <a:t>0</a:t>
            </a:r>
            <a:r>
              <a:t>  =  0,      i.e. JPods is stopped</a:t>
            </a:r>
          </a:p>
          <a:p>
            <a:pPr>
              <a:defRPr sz="2000"/>
            </a:pPr>
          </a:p>
          <a:p>
            <a:pPr>
              <a:defRPr sz="2000"/>
            </a:pPr>
            <a:r>
              <a:t>Either a or t can be found if the other is specified.</a:t>
            </a:r>
          </a:p>
          <a:p>
            <a:pPr>
              <a:defRPr sz="2000"/>
            </a:pPr>
            <a:r>
              <a:t>    t  =  V/a</a:t>
            </a:r>
          </a:p>
        </p:txBody>
      </p:sp>
      <p:pic>
        <p:nvPicPr>
          <p:cNvPr id="178" name="Picture 2" descr="Picture 2"/>
          <p:cNvPicPr>
            <a:picLocks noChangeAspect="1"/>
          </p:cNvPicPr>
          <p:nvPr/>
        </p:nvPicPr>
        <p:blipFill>
          <a:blip r:embed="rId2">
            <a:extLst/>
          </a:blip>
          <a:stretch>
            <a:fillRect/>
          </a:stretch>
        </p:blipFill>
        <p:spPr>
          <a:xfrm>
            <a:off x="5562600" y="1524000"/>
            <a:ext cx="2543175" cy="1800225"/>
          </a:xfrm>
          <a:prstGeom prst="rect">
            <a:avLst/>
          </a:prstGeom>
          <a:ln w="12700">
            <a:miter lim="400000"/>
          </a:ln>
        </p:spPr>
      </p:pic>
      <p:sp>
        <p:nvSpPr>
          <p:cNvPr id="179" name="TextBox 7"/>
          <p:cNvSpPr/>
          <p:nvPr/>
        </p:nvSpPr>
        <p:spPr>
          <a:xfrm>
            <a:off x="698339" y="4470155"/>
            <a:ext cx="7086601" cy="222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Assume a relatively moderate acceleration, 0.2 gravities (g)</a:t>
            </a:r>
          </a:p>
          <a:p>
            <a:pPr>
              <a:defRPr sz="2000"/>
            </a:pPr>
            <a:r>
              <a:t>		g =  9.81 m/sec</a:t>
            </a:r>
            <a:r>
              <a:rPr baseline="30000"/>
              <a:t>2</a:t>
            </a:r>
            <a:endParaRPr baseline="30000"/>
          </a:p>
          <a:p>
            <a:pPr>
              <a:defRPr sz="2000"/>
            </a:pPr>
            <a:r>
              <a:t>	so →	a =  1.962 m/sec</a:t>
            </a:r>
            <a:r>
              <a:rPr baseline="30000"/>
              <a:t>2</a:t>
            </a:r>
            <a:endParaRPr baseline="30000"/>
          </a:p>
          <a:p>
            <a:pPr>
              <a:defRPr sz="2000"/>
            </a:pPr>
          </a:p>
          <a:p>
            <a:pPr>
              <a:defRPr sz="2000"/>
            </a:pPr>
            <a:r>
              <a:t>   t  =  </a:t>
            </a:r>
            <a:r>
              <a:rPr u="sng"/>
              <a:t>13.41 m/sec </a:t>
            </a:r>
            <a:endParaRPr u="sng"/>
          </a:p>
          <a:p>
            <a:pPr>
              <a:defRPr sz="2000"/>
            </a:pPr>
            <a:r>
              <a:t>           1.962 m/sec</a:t>
            </a:r>
            <a:r>
              <a:rPr baseline="30000"/>
              <a:t>2</a:t>
            </a:r>
          </a:p>
          <a:p>
            <a:pPr>
              <a:defRPr sz="2000"/>
            </a:pPr>
            <a:r>
              <a:t>       =  6.84 seconds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1" name="Title 1"/>
          <p:cNvSpPr/>
          <p:nvPr>
            <p:ph type="title"/>
          </p:nvPr>
        </p:nvSpPr>
        <p:spPr>
          <a:xfrm>
            <a:off x="457200" y="152399"/>
            <a:ext cx="8229600" cy="563564"/>
          </a:xfrm>
          <a:prstGeom prst="rect">
            <a:avLst/>
          </a:prstGeom>
        </p:spPr>
        <p:txBody>
          <a:bodyPr/>
          <a:lstStyle>
            <a:lvl1pPr>
              <a:defRPr sz="2500"/>
            </a:lvl1pPr>
          </a:lstStyle>
          <a:p>
            <a:pPr/>
            <a:r>
              <a:t>Calculate the Power Needed for Acceleration (continued)</a:t>
            </a:r>
          </a:p>
        </p:txBody>
      </p:sp>
      <p:sp>
        <p:nvSpPr>
          <p:cNvPr id="182" name="TextBox 2"/>
          <p:cNvSpPr/>
          <p:nvPr/>
        </p:nvSpPr>
        <p:spPr>
          <a:xfrm>
            <a:off x="774537" y="838200"/>
            <a:ext cx="7531263" cy="701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a:r>
              <a:t>The maximum weight JPods plus cargo (or people) and bogie will be limited to 1700 lbm, or 771.8 kg. </a:t>
            </a:r>
          </a:p>
        </p:txBody>
      </p:sp>
      <p:sp>
        <p:nvSpPr>
          <p:cNvPr id="183" name="Rectangle 3"/>
          <p:cNvSpPr/>
          <p:nvPr/>
        </p:nvSpPr>
        <p:spPr>
          <a:xfrm>
            <a:off x="771644" y="1536787"/>
            <a:ext cx="7531259" cy="32359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force needed for the acceleration, a, is</a:t>
            </a:r>
          </a:p>
          <a:p>
            <a:pPr>
              <a:defRPr sz="2000"/>
            </a:pPr>
            <a:r>
              <a:t>    F</a:t>
            </a:r>
            <a:r>
              <a:rPr baseline="-25000"/>
              <a:t>acc</a:t>
            </a:r>
            <a:r>
              <a:t>  =  ma</a:t>
            </a:r>
            <a:endParaRPr baseline="-25000"/>
          </a:p>
          <a:p>
            <a:pPr>
              <a:defRPr sz="2000"/>
            </a:pPr>
            <a:r>
              <a:t>            =  771.8 kg * 3.92 m/sec</a:t>
            </a:r>
          </a:p>
          <a:p>
            <a:pPr>
              <a:defRPr sz="2000"/>
            </a:pPr>
            <a:r>
              <a:t>            =  3025.5 N</a:t>
            </a:r>
          </a:p>
          <a:p>
            <a:pPr>
              <a:defRPr sz="2000"/>
            </a:pPr>
          </a:p>
          <a:p>
            <a:pPr>
              <a:defRPr sz="2000"/>
            </a:pPr>
            <a:r>
              <a:t>The work done to cause the acceleration is the final kinetic energy of the JPods.</a:t>
            </a:r>
          </a:p>
          <a:p>
            <a:pPr>
              <a:defRPr sz="2000"/>
            </a:pPr>
            <a:r>
              <a:t>    W</a:t>
            </a:r>
            <a:r>
              <a:rPr baseline="-25000"/>
              <a:t>acc</a:t>
            </a:r>
            <a:r>
              <a:t>  =  ½ m V</a:t>
            </a:r>
            <a:r>
              <a:rPr baseline="30000"/>
              <a:t>2</a:t>
            </a:r>
          </a:p>
          <a:p>
            <a:pPr>
              <a:defRPr sz="2000"/>
            </a:pPr>
            <a:r>
              <a:t>              =  ½ * 771.8 kg *  (13.41 m/sec)</a:t>
            </a:r>
            <a:r>
              <a:rPr baseline="30000"/>
              <a:t>2</a:t>
            </a:r>
          </a:p>
          <a:p>
            <a:pPr>
              <a:defRPr sz="2000"/>
            </a:pPr>
            <a:r>
              <a:t>              =  69396 J</a:t>
            </a:r>
          </a:p>
        </p:txBody>
      </p:sp>
      <p:sp>
        <p:nvSpPr>
          <p:cNvPr id="184" name="Rectangle 6"/>
          <p:cNvSpPr/>
          <p:nvPr/>
        </p:nvSpPr>
        <p:spPr>
          <a:xfrm>
            <a:off x="807334" y="4756637"/>
            <a:ext cx="7086601" cy="16637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power used is</a:t>
            </a:r>
          </a:p>
          <a:p>
            <a:pPr>
              <a:defRPr sz="2000"/>
            </a:pPr>
            <a:r>
              <a:t>  P</a:t>
            </a:r>
            <a:r>
              <a:rPr baseline="-25000"/>
              <a:t>acc</a:t>
            </a:r>
            <a:r>
              <a:t>  =  W</a:t>
            </a:r>
            <a:r>
              <a:rPr baseline="-25000"/>
              <a:t>acc</a:t>
            </a:r>
            <a:r>
              <a:t> / time</a:t>
            </a:r>
          </a:p>
          <a:p>
            <a:pPr>
              <a:defRPr sz="2000"/>
            </a:pPr>
            <a:r>
              <a:t>         =  69396 J / 6.84 sec</a:t>
            </a:r>
          </a:p>
          <a:p>
            <a:pPr>
              <a:defRPr sz="2000"/>
            </a:pPr>
            <a:r>
              <a:t>         =  10146 W</a:t>
            </a:r>
          </a:p>
          <a:p>
            <a:pPr>
              <a:defRPr sz="2000"/>
            </a:pPr>
            <a:r>
              <a:t>         =  10.15 kW</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Title 1"/>
          <p:cNvSpPr/>
          <p:nvPr>
            <p:ph type="title"/>
          </p:nvPr>
        </p:nvSpPr>
        <p:spPr>
          <a:xfrm>
            <a:off x="425368" y="36652"/>
            <a:ext cx="8229601" cy="563564"/>
          </a:xfrm>
          <a:prstGeom prst="rect">
            <a:avLst/>
          </a:prstGeom>
        </p:spPr>
        <p:txBody>
          <a:bodyPr/>
          <a:lstStyle/>
          <a:p>
            <a:pPr/>
            <a:r>
              <a:t>Calculate the Power Needed Travel Up a Grade</a:t>
            </a:r>
          </a:p>
        </p:txBody>
      </p:sp>
      <p:sp>
        <p:nvSpPr>
          <p:cNvPr id="187" name="TextBox 2"/>
          <p:cNvSpPr/>
          <p:nvPr/>
        </p:nvSpPr>
        <p:spPr>
          <a:xfrm>
            <a:off x="609599" y="535378"/>
            <a:ext cx="7531263" cy="701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greatest grade allowed  in a JPods system is 6%.</a:t>
            </a:r>
          </a:p>
          <a:p>
            <a:pPr>
              <a:defRPr sz="2000"/>
            </a:pPr>
            <a:r>
              <a:t>A JPods will be traveling at a steady speed.</a:t>
            </a:r>
          </a:p>
        </p:txBody>
      </p:sp>
      <p:sp>
        <p:nvSpPr>
          <p:cNvPr id="188" name="Rectangle 3"/>
          <p:cNvSpPr/>
          <p:nvPr/>
        </p:nvSpPr>
        <p:spPr>
          <a:xfrm>
            <a:off x="609601" y="1249500"/>
            <a:ext cx="7531259" cy="32359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work going uphill is -</a:t>
            </a:r>
          </a:p>
          <a:p>
            <a:pPr>
              <a:defRPr sz="2000"/>
            </a:pPr>
            <a:r>
              <a:t>    W</a:t>
            </a:r>
            <a:r>
              <a:rPr baseline="-25000"/>
              <a:t>up</a:t>
            </a:r>
            <a:r>
              <a:t>  =  m g h</a:t>
            </a:r>
          </a:p>
          <a:p>
            <a:pPr>
              <a:defRPr sz="2000"/>
            </a:pPr>
            <a:r>
              <a:t>              		where h = vertical distance traveled</a:t>
            </a:r>
          </a:p>
          <a:p>
            <a:pPr>
              <a:defRPr sz="2000"/>
            </a:pPr>
          </a:p>
          <a:p>
            <a:pPr>
              <a:defRPr sz="2000"/>
            </a:pPr>
            <a:r>
              <a:t>A JPods traveling at V  = 13.41 m/sec (30 mph) along a rising rail for 100 meters will increase in vertical elevation.  The time to move this distance is</a:t>
            </a:r>
          </a:p>
          <a:p>
            <a:pPr>
              <a:defRPr sz="2000"/>
            </a:pPr>
            <a:r>
              <a:t>   t</a:t>
            </a:r>
            <a:r>
              <a:rPr baseline="-25000"/>
              <a:t>up</a:t>
            </a:r>
            <a:r>
              <a:t>  =     </a:t>
            </a:r>
            <a:r>
              <a:rPr u="sng"/>
              <a:t>100 m</a:t>
            </a:r>
            <a:endParaRPr u="sng"/>
          </a:p>
          <a:p>
            <a:pPr>
              <a:defRPr sz="2000"/>
            </a:pPr>
            <a:r>
              <a:t>               13.41 m/sec</a:t>
            </a:r>
          </a:p>
          <a:p>
            <a:pPr>
              <a:defRPr sz="2000"/>
            </a:pPr>
            <a:r>
              <a:t>          =  7.457 seconds</a:t>
            </a:r>
          </a:p>
        </p:txBody>
      </p:sp>
      <p:sp>
        <p:nvSpPr>
          <p:cNvPr id="189" name="Rectangle 6"/>
          <p:cNvSpPr/>
          <p:nvPr/>
        </p:nvSpPr>
        <p:spPr>
          <a:xfrm>
            <a:off x="609600" y="4634153"/>
            <a:ext cx="3732836" cy="132143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angle of a 6% incline is</a:t>
            </a:r>
          </a:p>
          <a:p>
            <a:pPr>
              <a:defRPr sz="2000"/>
            </a:pPr>
            <a:r>
              <a:t>    </a:t>
            </a:r>
            <a:r>
              <a:rPr>
                <a:latin typeface="Times New Roman"/>
                <a:ea typeface="Times New Roman"/>
                <a:cs typeface="Times New Roman"/>
                <a:sym typeface="Times New Roman"/>
              </a:rPr>
              <a:t>α</a:t>
            </a:r>
            <a:r>
              <a:rPr>
                <a:latin typeface="Times New Roman"/>
                <a:ea typeface="Times New Roman"/>
                <a:cs typeface="Times New Roman"/>
                <a:sym typeface="Times New Roman"/>
              </a:rPr>
              <a:t>  </a:t>
            </a:r>
            <a:r>
              <a:t>=  arctan (0.06)</a:t>
            </a:r>
          </a:p>
          <a:p>
            <a:pPr>
              <a:defRPr sz="2000"/>
            </a:pPr>
            <a:r>
              <a:t>        =  0.059928 radians</a:t>
            </a:r>
          </a:p>
          <a:p>
            <a:pPr>
              <a:defRPr sz="2000"/>
            </a:pPr>
            <a:r>
              <a:t>        =  3.433 degrees</a:t>
            </a:r>
          </a:p>
        </p:txBody>
      </p:sp>
      <p:sp>
        <p:nvSpPr>
          <p:cNvPr id="190" name="Straight Connector 5"/>
          <p:cNvSpPr/>
          <p:nvPr/>
        </p:nvSpPr>
        <p:spPr>
          <a:xfrm>
            <a:off x="4876800" y="5410200"/>
            <a:ext cx="3017135" cy="0"/>
          </a:xfrm>
          <a:prstGeom prst="line">
            <a:avLst/>
          </a:prstGeom>
          <a:ln w="38100">
            <a:solidFill>
              <a:srgbClr val="4A7EBB"/>
            </a:solidFill>
          </a:ln>
        </p:spPr>
        <p:txBody>
          <a:bodyPr lIns="45719" rIns="45719"/>
          <a:lstStyle/>
          <a:p>
            <a:pPr/>
          </a:p>
        </p:txBody>
      </p:sp>
      <p:sp>
        <p:nvSpPr>
          <p:cNvPr id="191" name="Straight Connector 8"/>
          <p:cNvSpPr/>
          <p:nvPr/>
        </p:nvSpPr>
        <p:spPr>
          <a:xfrm flipV="1">
            <a:off x="7893933" y="4419600"/>
            <a:ext cx="1" cy="990600"/>
          </a:xfrm>
          <a:prstGeom prst="line">
            <a:avLst/>
          </a:prstGeom>
          <a:ln w="38100">
            <a:solidFill>
              <a:srgbClr val="4A7EBB"/>
            </a:solidFill>
          </a:ln>
        </p:spPr>
        <p:txBody>
          <a:bodyPr lIns="45719" rIns="45719"/>
          <a:lstStyle/>
          <a:p>
            <a:pPr/>
          </a:p>
        </p:txBody>
      </p:sp>
      <p:sp>
        <p:nvSpPr>
          <p:cNvPr id="192" name="Straight Connector 10"/>
          <p:cNvSpPr/>
          <p:nvPr/>
        </p:nvSpPr>
        <p:spPr>
          <a:xfrm flipV="1">
            <a:off x="4876799" y="4419599"/>
            <a:ext cx="3017135" cy="990602"/>
          </a:xfrm>
          <a:prstGeom prst="line">
            <a:avLst/>
          </a:prstGeom>
          <a:ln w="38100">
            <a:solidFill>
              <a:srgbClr val="4A7EBB"/>
            </a:solidFill>
          </a:ln>
        </p:spPr>
        <p:txBody>
          <a:bodyPr lIns="45719" rIns="45719"/>
          <a:lstStyle/>
          <a:p>
            <a:pPr/>
          </a:p>
        </p:txBody>
      </p:sp>
      <p:sp>
        <p:nvSpPr>
          <p:cNvPr id="193" name="TextBox 11"/>
          <p:cNvSpPr/>
          <p:nvPr/>
        </p:nvSpPr>
        <p:spPr>
          <a:xfrm rot="20443793">
            <a:off x="5715248" y="4419557"/>
            <a:ext cx="83820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100 m</a:t>
            </a:r>
          </a:p>
        </p:txBody>
      </p:sp>
      <p:sp>
        <p:nvSpPr>
          <p:cNvPr id="194" name="TextBox 12"/>
          <p:cNvSpPr/>
          <p:nvPr/>
        </p:nvSpPr>
        <p:spPr>
          <a:xfrm>
            <a:off x="6134100" y="5451426"/>
            <a:ext cx="838200"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Z m</a:t>
            </a:r>
          </a:p>
        </p:txBody>
      </p:sp>
      <p:sp>
        <p:nvSpPr>
          <p:cNvPr id="195" name="TextBox 13"/>
          <p:cNvSpPr/>
          <p:nvPr/>
        </p:nvSpPr>
        <p:spPr>
          <a:xfrm>
            <a:off x="7895862" y="4712761"/>
            <a:ext cx="1019538"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h  =</a:t>
            </a:r>
          </a:p>
          <a:p>
            <a:pPr/>
            <a:r>
              <a:t>0.06 Z m</a:t>
            </a:r>
          </a:p>
        </p:txBody>
      </p:sp>
      <p:sp>
        <p:nvSpPr>
          <p:cNvPr id="196" name="TextBox 14"/>
          <p:cNvSpPr/>
          <p:nvPr/>
        </p:nvSpPr>
        <p:spPr>
          <a:xfrm>
            <a:off x="5648204" y="5040867"/>
            <a:ext cx="419101" cy="3484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latin typeface="Times New Roman"/>
                <a:ea typeface="Times New Roman"/>
                <a:cs typeface="Times New Roman"/>
                <a:sym typeface="Times New Roman"/>
              </a:defRPr>
            </a:lvl1pPr>
          </a:lstStyle>
          <a:p>
            <a:pPr/>
            <a:r>
              <a:t>α</a:t>
            </a:r>
          </a:p>
        </p:txBody>
      </p:sp>
      <p:sp>
        <p:nvSpPr>
          <p:cNvPr id="197" name="Rectangle 15"/>
          <p:cNvSpPr/>
          <p:nvPr/>
        </p:nvSpPr>
        <p:spPr>
          <a:xfrm>
            <a:off x="3781786" y="5636092"/>
            <a:ext cx="3732836"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vertical distance is</a:t>
            </a:r>
          </a:p>
          <a:p>
            <a:pPr>
              <a:defRPr sz="2000"/>
            </a:pPr>
            <a:r>
              <a:t>    h  =  100 m sin(</a:t>
            </a:r>
            <a:r>
              <a:t>α</a:t>
            </a:r>
            <a:r>
              <a:t>)</a:t>
            </a:r>
          </a:p>
          <a:p>
            <a:pPr>
              <a:defRPr sz="2000"/>
            </a:pPr>
            <a:r>
              <a:t>        =  5.98 m</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9" name="Title 1"/>
          <p:cNvSpPr/>
          <p:nvPr>
            <p:ph type="title"/>
          </p:nvPr>
        </p:nvSpPr>
        <p:spPr>
          <a:xfrm>
            <a:off x="457200" y="152399"/>
            <a:ext cx="8229600" cy="563564"/>
          </a:xfrm>
          <a:prstGeom prst="rect">
            <a:avLst/>
          </a:prstGeom>
        </p:spPr>
        <p:txBody>
          <a:bodyPr/>
          <a:lstStyle>
            <a:lvl1pPr>
              <a:defRPr sz="2500"/>
            </a:lvl1pPr>
          </a:lstStyle>
          <a:p>
            <a:pPr/>
            <a:r>
              <a:t>Calculate the Power Needed Travel Up a Grade (continued)</a:t>
            </a:r>
          </a:p>
        </p:txBody>
      </p:sp>
      <p:sp>
        <p:nvSpPr>
          <p:cNvPr id="200" name="Rectangle 3"/>
          <p:cNvSpPr/>
          <p:nvPr/>
        </p:nvSpPr>
        <p:spPr>
          <a:xfrm>
            <a:off x="807334" y="762000"/>
            <a:ext cx="7531259" cy="13589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work going uphill is -</a:t>
            </a:r>
          </a:p>
          <a:p>
            <a:pPr>
              <a:defRPr sz="2000"/>
            </a:pPr>
            <a:r>
              <a:t>    W</a:t>
            </a:r>
            <a:r>
              <a:rPr baseline="-25000"/>
              <a:t>up</a:t>
            </a:r>
            <a:r>
              <a:t>  =  m g h</a:t>
            </a:r>
          </a:p>
          <a:p>
            <a:pPr>
              <a:defRPr sz="2000"/>
            </a:pPr>
            <a:r>
              <a:t>             =  771.8 kg * 9.81 msec</a:t>
            </a:r>
            <a:r>
              <a:rPr baseline="30000"/>
              <a:t>2</a:t>
            </a:r>
            <a:r>
              <a:t> * 5.98 m</a:t>
            </a:r>
          </a:p>
          <a:p>
            <a:pPr>
              <a:defRPr sz="2000"/>
            </a:pPr>
            <a:r>
              <a:t>             =  45277 J</a:t>
            </a:r>
          </a:p>
        </p:txBody>
      </p:sp>
      <p:sp>
        <p:nvSpPr>
          <p:cNvPr id="201" name="Straight Connector 5"/>
          <p:cNvSpPr/>
          <p:nvPr/>
        </p:nvSpPr>
        <p:spPr>
          <a:xfrm>
            <a:off x="4876800" y="5410200"/>
            <a:ext cx="3017135" cy="0"/>
          </a:xfrm>
          <a:prstGeom prst="line">
            <a:avLst/>
          </a:prstGeom>
          <a:ln w="38100">
            <a:solidFill>
              <a:srgbClr val="4A7EBB"/>
            </a:solidFill>
          </a:ln>
        </p:spPr>
        <p:txBody>
          <a:bodyPr lIns="45719" rIns="45719"/>
          <a:lstStyle/>
          <a:p>
            <a:pPr/>
          </a:p>
        </p:txBody>
      </p:sp>
      <p:sp>
        <p:nvSpPr>
          <p:cNvPr id="202" name="Straight Connector 8"/>
          <p:cNvSpPr/>
          <p:nvPr/>
        </p:nvSpPr>
        <p:spPr>
          <a:xfrm flipV="1">
            <a:off x="7893933" y="4419600"/>
            <a:ext cx="1" cy="990600"/>
          </a:xfrm>
          <a:prstGeom prst="line">
            <a:avLst/>
          </a:prstGeom>
          <a:ln w="38100">
            <a:solidFill>
              <a:srgbClr val="4A7EBB"/>
            </a:solidFill>
          </a:ln>
        </p:spPr>
        <p:txBody>
          <a:bodyPr lIns="45719" rIns="45719"/>
          <a:lstStyle/>
          <a:p>
            <a:pPr/>
          </a:p>
        </p:txBody>
      </p:sp>
      <p:sp>
        <p:nvSpPr>
          <p:cNvPr id="203" name="Straight Connector 10"/>
          <p:cNvSpPr/>
          <p:nvPr/>
        </p:nvSpPr>
        <p:spPr>
          <a:xfrm flipV="1">
            <a:off x="4876799" y="4419599"/>
            <a:ext cx="3017135" cy="990602"/>
          </a:xfrm>
          <a:prstGeom prst="line">
            <a:avLst/>
          </a:prstGeom>
          <a:ln w="38100">
            <a:solidFill>
              <a:srgbClr val="4A7EBB"/>
            </a:solidFill>
          </a:ln>
        </p:spPr>
        <p:txBody>
          <a:bodyPr lIns="45719" rIns="45719"/>
          <a:lstStyle/>
          <a:p>
            <a:pPr/>
          </a:p>
        </p:txBody>
      </p:sp>
      <p:sp>
        <p:nvSpPr>
          <p:cNvPr id="204" name="TextBox 11"/>
          <p:cNvSpPr/>
          <p:nvPr/>
        </p:nvSpPr>
        <p:spPr>
          <a:xfrm rot="20443793">
            <a:off x="6514711" y="4732190"/>
            <a:ext cx="83820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100 m</a:t>
            </a:r>
          </a:p>
        </p:txBody>
      </p:sp>
      <p:sp>
        <p:nvSpPr>
          <p:cNvPr id="205" name="TextBox 13"/>
          <p:cNvSpPr/>
          <p:nvPr/>
        </p:nvSpPr>
        <p:spPr>
          <a:xfrm>
            <a:off x="7895862" y="4712761"/>
            <a:ext cx="1019538"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h  =</a:t>
            </a:r>
          </a:p>
          <a:p>
            <a:pPr/>
            <a:r>
              <a:t>5.98 m</a:t>
            </a:r>
          </a:p>
        </p:txBody>
      </p:sp>
      <p:sp>
        <p:nvSpPr>
          <p:cNvPr id="206" name="TextBox 14"/>
          <p:cNvSpPr/>
          <p:nvPr/>
        </p:nvSpPr>
        <p:spPr>
          <a:xfrm>
            <a:off x="5648204" y="5040867"/>
            <a:ext cx="419101" cy="3484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latin typeface="Times New Roman"/>
                <a:ea typeface="Times New Roman"/>
                <a:cs typeface="Times New Roman"/>
                <a:sym typeface="Times New Roman"/>
              </a:defRPr>
            </a:lvl1pPr>
          </a:lstStyle>
          <a:p>
            <a:pPr/>
            <a:r>
              <a:t>α</a:t>
            </a:r>
          </a:p>
        </p:txBody>
      </p:sp>
      <p:sp>
        <p:nvSpPr>
          <p:cNvPr id="207" name="Rectangle 15"/>
          <p:cNvSpPr/>
          <p:nvPr/>
        </p:nvSpPr>
        <p:spPr>
          <a:xfrm>
            <a:off x="914400" y="2286000"/>
            <a:ext cx="7086600" cy="16637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power used is</a:t>
            </a:r>
          </a:p>
          <a:p>
            <a:pPr>
              <a:defRPr sz="2000"/>
            </a:pPr>
            <a:r>
              <a:t>  P</a:t>
            </a:r>
            <a:r>
              <a:rPr baseline="-25000"/>
              <a:t>up</a:t>
            </a:r>
            <a:r>
              <a:t>  =  W</a:t>
            </a:r>
            <a:r>
              <a:rPr baseline="-25000"/>
              <a:t>up</a:t>
            </a:r>
            <a:r>
              <a:t> / time</a:t>
            </a:r>
          </a:p>
          <a:p>
            <a:pPr>
              <a:defRPr sz="2000"/>
            </a:pPr>
            <a:r>
              <a:t>         =  45277 J / 7.457 sec</a:t>
            </a:r>
          </a:p>
          <a:p>
            <a:pPr>
              <a:defRPr sz="2000"/>
            </a:pPr>
            <a:r>
              <a:t>         =  1493 W</a:t>
            </a:r>
          </a:p>
          <a:p>
            <a:pPr>
              <a:defRPr sz="2000"/>
            </a:pPr>
            <a:r>
              <a:t>         =  1.49 kW</a:t>
            </a:r>
          </a:p>
        </p:txBody>
      </p:sp>
      <p:pic>
        <p:nvPicPr>
          <p:cNvPr id="208" name="Picture 4" descr="Picture 4"/>
          <p:cNvPicPr>
            <a:picLocks noChangeAspect="1"/>
          </p:cNvPicPr>
          <p:nvPr/>
        </p:nvPicPr>
        <p:blipFill>
          <a:blip r:embed="rId2">
            <a:extLst/>
          </a:blip>
          <a:srcRect l="0" t="0" r="35788" b="54518"/>
          <a:stretch>
            <a:fillRect/>
          </a:stretch>
        </p:blipFill>
        <p:spPr>
          <a:xfrm rot="20483990">
            <a:off x="5030212" y="3540275"/>
            <a:ext cx="2248115" cy="1308697"/>
          </a:xfrm>
          <a:prstGeom prst="rect">
            <a:avLst/>
          </a:prstGeom>
          <a:ln w="12700">
            <a:miter lim="400000"/>
          </a:ln>
        </p:spPr>
      </p:pic>
      <p:sp>
        <p:nvSpPr>
          <p:cNvPr id="209" name="Right Arrow 4"/>
          <p:cNvSpPr/>
          <p:nvPr/>
        </p:nvSpPr>
        <p:spPr>
          <a:xfrm rot="20498225">
            <a:off x="4038600" y="4712761"/>
            <a:ext cx="838200" cy="323166"/>
          </a:xfrm>
          <a:prstGeom prst="rightArrow">
            <a:avLst>
              <a:gd name="adj1" fmla="val 50000"/>
              <a:gd name="adj2" fmla="val 50000"/>
            </a:avLst>
          </a:prstGeom>
          <a:solidFill>
            <a:schemeClr val="accent1"/>
          </a:solidFill>
          <a:ln w="25400">
            <a:solidFill>
              <a:srgbClr val="3A5E8A"/>
            </a:solidFill>
          </a:ln>
        </p:spPr>
        <p:txBody>
          <a:bodyPr lIns="45719" rIns="45719" anchor="ctr"/>
          <a:lstStyle/>
          <a:p>
            <a:pPr algn="ctr">
              <a:defRPr>
                <a:solidFill>
                  <a:srgbClr val="FFFFFF"/>
                </a:solidFill>
              </a:defRPr>
            </a:pPr>
          </a:p>
        </p:txBody>
      </p:sp>
      <p:sp>
        <p:nvSpPr>
          <p:cNvPr id="210" name="Right Arrow 16"/>
          <p:cNvSpPr/>
          <p:nvPr/>
        </p:nvSpPr>
        <p:spPr>
          <a:xfrm rot="20498225">
            <a:off x="7379517" y="3601744"/>
            <a:ext cx="838201" cy="323166"/>
          </a:xfrm>
          <a:prstGeom prst="rightArrow">
            <a:avLst>
              <a:gd name="adj1" fmla="val 50000"/>
              <a:gd name="adj2" fmla="val 50000"/>
            </a:avLst>
          </a:prstGeom>
          <a:solidFill>
            <a:schemeClr val="accent1"/>
          </a:solidFill>
          <a:ln w="25400">
            <a:solidFill>
              <a:srgbClr val="3A5E8A"/>
            </a:solidFill>
          </a:ln>
        </p:spPr>
        <p:txBody>
          <a:bodyPr lIns="45719" rIns="45719" anchor="ctr"/>
          <a:lstStyle/>
          <a:p>
            <a:pPr algn="ctr">
              <a:defRPr>
                <a:solidFill>
                  <a:srgbClr val="FFFFFF"/>
                </a:solidFill>
              </a:defRPr>
            </a:pPr>
          </a:p>
        </p:txBody>
      </p:sp>
      <p:sp>
        <p:nvSpPr>
          <p:cNvPr id="211" name="TextBox 7"/>
          <p:cNvSpPr/>
          <p:nvPr/>
        </p:nvSpPr>
        <p:spPr>
          <a:xfrm>
            <a:off x="590792" y="5155426"/>
            <a:ext cx="3835078" cy="1310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a:r>
              <a:t>It is seen that the power needed to accelerate to the JPods to speed is greater than the power needed. To climb a grade.</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3" name="Title 1"/>
          <p:cNvSpPr/>
          <p:nvPr>
            <p:ph type="title"/>
          </p:nvPr>
        </p:nvSpPr>
        <p:spPr>
          <a:xfrm>
            <a:off x="457200" y="152399"/>
            <a:ext cx="8229600" cy="563564"/>
          </a:xfrm>
          <a:prstGeom prst="rect">
            <a:avLst/>
          </a:prstGeom>
        </p:spPr>
        <p:txBody>
          <a:bodyPr/>
          <a:lstStyle/>
          <a:p>
            <a:pPr/>
            <a:r>
              <a:t>Estimate Power Needs for Other Uses</a:t>
            </a:r>
          </a:p>
        </p:txBody>
      </p:sp>
      <p:sp>
        <p:nvSpPr>
          <p:cNvPr id="214" name="TextBox 7"/>
          <p:cNvSpPr/>
          <p:nvPr/>
        </p:nvSpPr>
        <p:spPr>
          <a:xfrm>
            <a:off x="3505200" y="4953000"/>
            <a:ext cx="3886200" cy="650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173037" indent="-173037"/>
          </a:lstStyle>
          <a:p>
            <a:pPr/>
            <a:r>
              <a:t>* Typical of small room air conditioner, 4.8A at 115 V ≈ 550 W</a:t>
            </a:r>
          </a:p>
        </p:txBody>
      </p:sp>
      <p:graphicFrame>
        <p:nvGraphicFramePr>
          <p:cNvPr id="215" name="Table 4"/>
          <p:cNvGraphicFramePr/>
          <p:nvPr/>
        </p:nvGraphicFramePr>
        <p:xfrm>
          <a:off x="1219200" y="1201419"/>
          <a:ext cx="6096000" cy="2966721"/>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914172"/>
                <a:gridCol w="2181828"/>
              </a:tblGrid>
              <a:tr h="370840">
                <a:tc>
                  <a:txBody>
                    <a:bodyPr/>
                    <a:lstStyle/>
                    <a:p>
                      <a:pPr algn="ctr">
                        <a:defRPr b="0" sz="1800">
                          <a:solidFill>
                            <a:srgbClr val="000000"/>
                          </a:solidFill>
                        </a:defRPr>
                      </a:pPr>
                      <a:r>
                        <a:rPr b="1" sz="2000">
                          <a:solidFill>
                            <a:srgbClr val="FFFFFF"/>
                          </a:solidFill>
                        </a:rPr>
                        <a:t>Power User</a:t>
                      </a:r>
                    </a:p>
                  </a:txBody>
                  <a:tcPr marL="45720" marR="45720" marT="45720" marB="45720" anchor="t" anchorCtr="0" horzOverflow="overflow"/>
                </a:tc>
                <a:tc>
                  <a:txBody>
                    <a:bodyPr/>
                    <a:lstStyle/>
                    <a:p>
                      <a:pPr algn="ctr">
                        <a:defRPr b="0" sz="1800">
                          <a:solidFill>
                            <a:srgbClr val="000000"/>
                          </a:solidFill>
                        </a:defRPr>
                      </a:pPr>
                      <a:r>
                        <a:rPr b="1" sz="2000">
                          <a:solidFill>
                            <a:srgbClr val="FFFFFF"/>
                          </a:solidFill>
                        </a:rPr>
                        <a:t>Power</a:t>
                      </a:r>
                    </a:p>
                  </a:txBody>
                  <a:tcPr marL="45720" marR="45720" marT="45720" marB="45720" anchor="t" anchorCtr="0" horzOverflow="overflow"/>
                </a:tc>
              </a:tr>
              <a:tr h="370840">
                <a:tc>
                  <a:txBody>
                    <a:bodyPr/>
                    <a:lstStyle/>
                    <a:p>
                      <a:pPr algn="l">
                        <a:defRPr sz="1800"/>
                      </a:pPr>
                      <a:r>
                        <a:rPr sz="2000"/>
                        <a:t>Internal Lighting</a:t>
                      </a:r>
                    </a:p>
                  </a:txBody>
                  <a:tcPr marL="45720" marR="45720" marT="45720" marB="45720" anchor="t" anchorCtr="0" horzOverflow="overflow"/>
                </a:tc>
                <a:tc>
                  <a:txBody>
                    <a:bodyPr/>
                    <a:lstStyle/>
                    <a:p>
                      <a:pPr algn="ctr">
                        <a:defRPr sz="1800"/>
                      </a:pPr>
                      <a:r>
                        <a:rPr sz="2000"/>
                        <a:t>20 W (LEDs)</a:t>
                      </a:r>
                    </a:p>
                  </a:txBody>
                  <a:tcPr marL="45720" marR="45720" marT="45720" marB="45720" anchor="t" anchorCtr="0" horzOverflow="overflow"/>
                </a:tc>
              </a:tr>
              <a:tr h="370840">
                <a:tc>
                  <a:txBody>
                    <a:bodyPr/>
                    <a:lstStyle/>
                    <a:p>
                      <a:pPr algn="l">
                        <a:defRPr sz="1800"/>
                      </a:pPr>
                      <a:r>
                        <a:rPr sz="2000"/>
                        <a:t>External Lighting</a:t>
                      </a:r>
                    </a:p>
                  </a:txBody>
                  <a:tcPr marL="45720" marR="45720" marT="45720" marB="45720" anchor="t" anchorCtr="0" horzOverflow="overflow"/>
                </a:tc>
                <a:tc>
                  <a:txBody>
                    <a:bodyPr/>
                    <a:lstStyle/>
                    <a:p>
                      <a:pPr algn="ctr">
                        <a:defRPr sz="1800"/>
                      </a:pPr>
                      <a:r>
                        <a:rPr sz="2000"/>
                        <a:t>30 W (LEDs)</a:t>
                      </a:r>
                    </a:p>
                  </a:txBody>
                  <a:tcPr marL="45720" marR="45720" marT="45720" marB="45720" anchor="t" anchorCtr="0" horzOverflow="overflow"/>
                </a:tc>
              </a:tr>
              <a:tr h="370840">
                <a:tc>
                  <a:txBody>
                    <a:bodyPr/>
                    <a:lstStyle/>
                    <a:p>
                      <a:pPr algn="l">
                        <a:defRPr sz="1800"/>
                      </a:pPr>
                      <a:r>
                        <a:rPr sz="2000"/>
                        <a:t>Ventilation, Heating &amp; Cooling of  Passenger Compartment</a:t>
                      </a:r>
                    </a:p>
                  </a:txBody>
                  <a:tcPr marL="45720" marR="45720" marT="45720" marB="45720" anchor="t" anchorCtr="0" horzOverflow="overflow"/>
                </a:tc>
                <a:tc>
                  <a:txBody>
                    <a:bodyPr/>
                    <a:lstStyle/>
                    <a:p>
                      <a:pPr algn="ctr">
                        <a:defRPr sz="1800"/>
                      </a:pPr>
                      <a:r>
                        <a:rPr sz="2000"/>
                        <a:t>550 W*</a:t>
                      </a:r>
                    </a:p>
                  </a:txBody>
                  <a:tcPr marL="45720" marR="45720" marT="45720" marB="45720" anchor="t" anchorCtr="0" horzOverflow="overflow"/>
                </a:tc>
              </a:tr>
              <a:tr h="370840">
                <a:tc>
                  <a:txBody>
                    <a:bodyPr/>
                    <a:lstStyle/>
                    <a:p>
                      <a:pPr algn="l">
                        <a:defRPr sz="1800"/>
                      </a:pPr>
                      <a:r>
                        <a:rPr sz="2000"/>
                        <a:t>Computer and its Touchscreen</a:t>
                      </a:r>
                    </a:p>
                  </a:txBody>
                  <a:tcPr marL="45720" marR="45720" marT="45720" marB="45720" anchor="t" anchorCtr="0" horzOverflow="overflow"/>
                </a:tc>
                <a:tc>
                  <a:txBody>
                    <a:bodyPr/>
                    <a:lstStyle/>
                    <a:p>
                      <a:pPr algn="ctr">
                        <a:defRPr sz="1800"/>
                      </a:pPr>
                      <a:r>
                        <a:rPr sz="2000"/>
                        <a:t>50 W</a:t>
                      </a:r>
                    </a:p>
                  </a:txBody>
                  <a:tcPr marL="45720" marR="45720" marT="45720" marB="45720" anchor="t" anchorCtr="0" horzOverflow="overflow"/>
                </a:tc>
              </a:tr>
              <a:tr h="370840">
                <a:tc>
                  <a:txBody>
                    <a:bodyPr/>
                    <a:lstStyle/>
                    <a:p>
                      <a:pPr algn="l">
                        <a:defRPr sz="1800"/>
                      </a:pPr>
                      <a:r>
                        <a:rPr sz="2000"/>
                        <a:t>Communications Radio System</a:t>
                      </a:r>
                    </a:p>
                  </a:txBody>
                  <a:tcPr marL="45720" marR="45720" marT="45720" marB="45720" anchor="t" anchorCtr="0" horzOverflow="overflow"/>
                </a:tc>
                <a:tc>
                  <a:txBody>
                    <a:bodyPr/>
                    <a:lstStyle/>
                    <a:p>
                      <a:pPr algn="ctr">
                        <a:defRPr sz="1800"/>
                      </a:pPr>
                      <a:r>
                        <a:rPr sz="2000"/>
                        <a:t>100 W</a:t>
                      </a:r>
                    </a:p>
                  </a:txBody>
                  <a:tcPr marL="45720" marR="45720" marT="45720" marB="45720" anchor="t" anchorCtr="0" horzOverflow="overflow"/>
                </a:tc>
              </a:tr>
              <a:tr h="370840">
                <a:tc>
                  <a:txBody>
                    <a:bodyPr/>
                    <a:lstStyle/>
                    <a:p>
                      <a:pPr algn="l">
                        <a:defRPr sz="1800"/>
                      </a:pPr>
                      <a:r>
                        <a:rPr sz="2000"/>
                        <a:t>Misc. Sensors</a:t>
                      </a:r>
                    </a:p>
                  </a:txBody>
                  <a:tcPr marL="45720" marR="45720" marT="45720" marB="45720" anchor="t" anchorCtr="0" horzOverflow="overflow"/>
                </a:tc>
                <a:tc>
                  <a:txBody>
                    <a:bodyPr/>
                    <a:lstStyle/>
                    <a:p>
                      <a:pPr algn="ctr">
                        <a:defRPr sz="1800"/>
                      </a:pPr>
                      <a:r>
                        <a:rPr sz="2000"/>
                        <a:t>75 W</a:t>
                      </a:r>
                    </a:p>
                  </a:txBody>
                  <a:tcPr marL="45720" marR="45720" marT="45720" marB="45720" anchor="t" anchorCtr="0" horzOverflow="overflow"/>
                </a:tc>
              </a:tr>
              <a:tr h="370840">
                <a:tc>
                  <a:txBody>
                    <a:bodyPr/>
                    <a:lstStyle/>
                    <a:p>
                      <a:pPr algn="l">
                        <a:defRPr sz="1800"/>
                      </a:pPr>
                      <a:r>
                        <a:rPr sz="2000"/>
                        <a:t>CCTV</a:t>
                      </a:r>
                    </a:p>
                  </a:txBody>
                  <a:tcPr marL="45720" marR="45720" marT="45720" marB="45720" anchor="t" anchorCtr="0" horzOverflow="overflow"/>
                </a:tc>
                <a:tc>
                  <a:txBody>
                    <a:bodyPr/>
                    <a:lstStyle/>
                    <a:p>
                      <a:pPr algn="ctr">
                        <a:defRPr sz="1800"/>
                      </a:pPr>
                      <a:r>
                        <a:rPr sz="2000"/>
                        <a:t>200 W</a:t>
                      </a:r>
                    </a:p>
                  </a:txBody>
                  <a:tcPr marL="45720" marR="45720" marT="45720" marB="45720" anchor="t" anchorCtr="0" horzOverflow="overflow"/>
                </a:tc>
              </a:tr>
            </a:tbl>
          </a:graphicData>
        </a:graphic>
      </p:graphicFrame>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7" name="Title 1"/>
          <p:cNvSpPr/>
          <p:nvPr>
            <p:ph type="title"/>
          </p:nvPr>
        </p:nvSpPr>
        <p:spPr>
          <a:xfrm>
            <a:off x="457200" y="152400"/>
            <a:ext cx="8229600" cy="838200"/>
          </a:xfrm>
          <a:prstGeom prst="rect">
            <a:avLst/>
          </a:prstGeom>
        </p:spPr>
        <p:txBody>
          <a:bodyPr/>
          <a:lstStyle/>
          <a:p>
            <a:pPr defTabSz="877823">
              <a:defRPr sz="2400"/>
            </a:pPr>
            <a:r>
              <a:t>Summarize all Power Needs</a:t>
            </a:r>
            <a:br/>
            <a:r>
              <a:t>Maximum (30 mph, 25 mph headwind, accelerating)</a:t>
            </a:r>
          </a:p>
        </p:txBody>
      </p:sp>
      <p:graphicFrame>
        <p:nvGraphicFramePr>
          <p:cNvPr id="218" name="Table 4"/>
          <p:cNvGraphicFramePr/>
          <p:nvPr/>
        </p:nvGraphicFramePr>
        <p:xfrm>
          <a:off x="1295400" y="1219200"/>
          <a:ext cx="6629400" cy="4079241"/>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4419600"/>
                <a:gridCol w="2209800"/>
              </a:tblGrid>
              <a:tr h="370840">
                <a:tc>
                  <a:txBody>
                    <a:bodyPr/>
                    <a:lstStyle/>
                    <a:p>
                      <a:pPr algn="ctr">
                        <a:defRPr b="0" sz="1800">
                          <a:solidFill>
                            <a:srgbClr val="000000"/>
                          </a:solidFill>
                        </a:defRPr>
                      </a:pPr>
                      <a:r>
                        <a:rPr b="1" sz="2000">
                          <a:solidFill>
                            <a:srgbClr val="FFFFFF"/>
                          </a:solidFill>
                        </a:rPr>
                        <a:t>Power User</a:t>
                      </a:r>
                    </a:p>
                  </a:txBody>
                  <a:tcPr marL="45720" marR="45720" marT="45720" marB="45720" anchor="t" anchorCtr="0" horzOverflow="overflow"/>
                </a:tc>
                <a:tc>
                  <a:txBody>
                    <a:bodyPr/>
                    <a:lstStyle/>
                    <a:p>
                      <a:pPr algn="ctr">
                        <a:defRPr b="0" sz="1800">
                          <a:solidFill>
                            <a:srgbClr val="000000"/>
                          </a:solidFill>
                        </a:defRPr>
                      </a:pPr>
                      <a:r>
                        <a:rPr b="1" sz="2000">
                          <a:solidFill>
                            <a:srgbClr val="FFFFFF"/>
                          </a:solidFill>
                        </a:rPr>
                        <a:t>Power</a:t>
                      </a:r>
                    </a:p>
                  </a:txBody>
                  <a:tcPr marL="45720" marR="45720" marT="45720" marB="45720" anchor="t" anchorCtr="0" horzOverflow="overflow"/>
                </a:tc>
              </a:tr>
              <a:tr h="370840">
                <a:tc>
                  <a:txBody>
                    <a:bodyPr/>
                    <a:lstStyle/>
                    <a:p>
                      <a:pPr algn="l">
                        <a:defRPr sz="1800"/>
                      </a:pPr>
                      <a:r>
                        <a:rPr sz="2000"/>
                        <a:t>JPods at 30 mph with 25 mph headwind</a:t>
                      </a:r>
                    </a:p>
                  </a:txBody>
                  <a:tcPr marL="45720" marR="45720" marT="45720" marB="45720" anchor="t" anchorCtr="0" horzOverflow="overflow"/>
                </a:tc>
                <a:tc>
                  <a:txBody>
                    <a:bodyPr/>
                    <a:lstStyle/>
                    <a:p>
                      <a:pPr algn="ctr">
                        <a:defRPr sz="1800"/>
                      </a:pPr>
                      <a:r>
                        <a:rPr sz="2000"/>
                        <a:t>2592 W</a:t>
                      </a:r>
                    </a:p>
                  </a:txBody>
                  <a:tcPr marL="45720" marR="45720" marT="45720" marB="45720" anchor="t" anchorCtr="0" horzOverflow="overflow"/>
                </a:tc>
              </a:tr>
              <a:tr h="370840">
                <a:tc>
                  <a:txBody>
                    <a:bodyPr/>
                    <a:lstStyle/>
                    <a:p>
                      <a:pPr algn="l">
                        <a:defRPr sz="1800"/>
                      </a:pPr>
                      <a:r>
                        <a:rPr sz="2000"/>
                        <a:t>JPods accelerating to 30 mph</a:t>
                      </a:r>
                    </a:p>
                  </a:txBody>
                  <a:tcPr marL="45720" marR="45720" marT="45720" marB="45720" anchor="t" anchorCtr="0" horzOverflow="overflow"/>
                </a:tc>
                <a:tc>
                  <a:txBody>
                    <a:bodyPr/>
                    <a:lstStyle/>
                    <a:p>
                      <a:pPr algn="ctr">
                        <a:defRPr sz="1800"/>
                      </a:pPr>
                      <a:r>
                        <a:rPr sz="2000"/>
                        <a:t>10146 W</a:t>
                      </a:r>
                    </a:p>
                  </a:txBody>
                  <a:tcPr marL="45720" marR="45720" marT="45720" marB="45720" anchor="t" anchorCtr="0" horzOverflow="overflow"/>
                </a:tc>
              </a:tr>
              <a:tr h="370840">
                <a:tc>
                  <a:txBody>
                    <a:bodyPr/>
                    <a:lstStyle/>
                    <a:p>
                      <a:pPr algn="l">
                        <a:defRPr sz="1800"/>
                      </a:pPr>
                      <a:r>
                        <a:rPr sz="2000"/>
                        <a:t>Internal Lighting</a:t>
                      </a:r>
                    </a:p>
                  </a:txBody>
                  <a:tcPr marL="45720" marR="45720" marT="45720" marB="45720" anchor="t" anchorCtr="0" horzOverflow="overflow"/>
                </a:tc>
                <a:tc>
                  <a:txBody>
                    <a:bodyPr/>
                    <a:lstStyle/>
                    <a:p>
                      <a:pPr algn="ctr">
                        <a:defRPr sz="1800"/>
                      </a:pPr>
                      <a:r>
                        <a:rPr sz="2000"/>
                        <a:t>20 W (LEDs)</a:t>
                      </a:r>
                    </a:p>
                  </a:txBody>
                  <a:tcPr marL="45720" marR="45720" marT="45720" marB="45720" anchor="t" anchorCtr="0" horzOverflow="overflow"/>
                </a:tc>
              </a:tr>
              <a:tr h="370840">
                <a:tc>
                  <a:txBody>
                    <a:bodyPr/>
                    <a:lstStyle/>
                    <a:p>
                      <a:pPr algn="l">
                        <a:defRPr sz="1800"/>
                      </a:pPr>
                      <a:r>
                        <a:rPr sz="2000"/>
                        <a:t>External Lighting</a:t>
                      </a:r>
                    </a:p>
                  </a:txBody>
                  <a:tcPr marL="45720" marR="45720" marT="45720" marB="45720" anchor="t" anchorCtr="0" horzOverflow="overflow"/>
                </a:tc>
                <a:tc>
                  <a:txBody>
                    <a:bodyPr/>
                    <a:lstStyle/>
                    <a:p>
                      <a:pPr algn="ctr">
                        <a:defRPr sz="1800"/>
                      </a:pPr>
                      <a:r>
                        <a:rPr sz="2000"/>
                        <a:t>30 W (LEDs)</a:t>
                      </a:r>
                    </a:p>
                  </a:txBody>
                  <a:tcPr marL="45720" marR="45720" marT="45720" marB="45720" anchor="t" anchorCtr="0" horzOverflow="overflow"/>
                </a:tc>
              </a:tr>
              <a:tr h="370840">
                <a:tc>
                  <a:txBody>
                    <a:bodyPr/>
                    <a:lstStyle/>
                    <a:p>
                      <a:pPr algn="l">
                        <a:defRPr sz="1800"/>
                      </a:pPr>
                      <a:r>
                        <a:rPr sz="2000"/>
                        <a:t>Ventilation, Heating &amp; Cooling of  Passenger Compartment</a:t>
                      </a:r>
                    </a:p>
                  </a:txBody>
                  <a:tcPr marL="45720" marR="45720" marT="45720" marB="45720" anchor="t" anchorCtr="0" horzOverflow="overflow"/>
                </a:tc>
                <a:tc>
                  <a:txBody>
                    <a:bodyPr/>
                    <a:lstStyle/>
                    <a:p>
                      <a:pPr algn="ctr">
                        <a:defRPr sz="1800"/>
                      </a:pPr>
                      <a:r>
                        <a:rPr sz="2000"/>
                        <a:t>550 W</a:t>
                      </a:r>
                    </a:p>
                  </a:txBody>
                  <a:tcPr marL="45720" marR="45720" marT="45720" marB="45720" anchor="t" anchorCtr="0" horzOverflow="overflow"/>
                </a:tc>
              </a:tr>
              <a:tr h="370840">
                <a:tc>
                  <a:txBody>
                    <a:bodyPr/>
                    <a:lstStyle/>
                    <a:p>
                      <a:pPr algn="l">
                        <a:defRPr sz="1800"/>
                      </a:pPr>
                      <a:r>
                        <a:rPr sz="2000"/>
                        <a:t>Computer and its Touchscreen</a:t>
                      </a:r>
                    </a:p>
                  </a:txBody>
                  <a:tcPr marL="45720" marR="45720" marT="45720" marB="45720" anchor="t" anchorCtr="0" horzOverflow="overflow"/>
                </a:tc>
                <a:tc>
                  <a:txBody>
                    <a:bodyPr/>
                    <a:lstStyle/>
                    <a:p>
                      <a:pPr algn="ctr">
                        <a:defRPr sz="1800"/>
                      </a:pPr>
                      <a:r>
                        <a:rPr sz="2000"/>
                        <a:t>50 W</a:t>
                      </a:r>
                    </a:p>
                  </a:txBody>
                  <a:tcPr marL="45720" marR="45720" marT="45720" marB="45720" anchor="t" anchorCtr="0" horzOverflow="overflow"/>
                </a:tc>
              </a:tr>
              <a:tr h="370840">
                <a:tc>
                  <a:txBody>
                    <a:bodyPr/>
                    <a:lstStyle/>
                    <a:p>
                      <a:pPr algn="l">
                        <a:defRPr sz="1800"/>
                      </a:pPr>
                      <a:r>
                        <a:rPr sz="2000"/>
                        <a:t>Communications Radio System</a:t>
                      </a:r>
                    </a:p>
                  </a:txBody>
                  <a:tcPr marL="45720" marR="45720" marT="45720" marB="45720" anchor="t" anchorCtr="0" horzOverflow="overflow"/>
                </a:tc>
                <a:tc>
                  <a:txBody>
                    <a:bodyPr/>
                    <a:lstStyle/>
                    <a:p>
                      <a:pPr algn="ctr">
                        <a:defRPr sz="1800"/>
                      </a:pPr>
                      <a:r>
                        <a:rPr sz="2000"/>
                        <a:t>100 W</a:t>
                      </a:r>
                    </a:p>
                  </a:txBody>
                  <a:tcPr marL="45720" marR="45720" marT="45720" marB="45720" anchor="t" anchorCtr="0" horzOverflow="overflow"/>
                </a:tc>
              </a:tr>
              <a:tr h="370840">
                <a:tc>
                  <a:txBody>
                    <a:bodyPr/>
                    <a:lstStyle/>
                    <a:p>
                      <a:pPr algn="l">
                        <a:defRPr sz="1800"/>
                      </a:pPr>
                      <a:r>
                        <a:rPr sz="2000"/>
                        <a:t>Misc. Sensors</a:t>
                      </a:r>
                    </a:p>
                  </a:txBody>
                  <a:tcPr marL="45720" marR="45720" marT="45720" marB="45720" anchor="t" anchorCtr="0" horzOverflow="overflow"/>
                </a:tc>
                <a:tc>
                  <a:txBody>
                    <a:bodyPr/>
                    <a:lstStyle/>
                    <a:p>
                      <a:pPr algn="ctr">
                        <a:defRPr sz="1800"/>
                      </a:pPr>
                      <a:r>
                        <a:rPr sz="2000"/>
                        <a:t>75 W</a:t>
                      </a:r>
                    </a:p>
                  </a:txBody>
                  <a:tcPr marL="45720" marR="45720" marT="45720" marB="45720" anchor="t" anchorCtr="0" horzOverflow="overflow"/>
                </a:tc>
              </a:tr>
              <a:tr h="370840">
                <a:tc>
                  <a:txBody>
                    <a:bodyPr/>
                    <a:lstStyle/>
                    <a:p>
                      <a:pPr algn="l">
                        <a:defRPr sz="1800"/>
                      </a:pPr>
                      <a:r>
                        <a:rPr sz="2000"/>
                        <a:t>CCTV</a:t>
                      </a:r>
                    </a:p>
                  </a:txBody>
                  <a:tcPr marL="45720" marR="45720" marT="45720" marB="45720" anchor="t" anchorCtr="0" horzOverflow="overflow"/>
                </a:tc>
                <a:tc>
                  <a:txBody>
                    <a:bodyPr/>
                    <a:lstStyle/>
                    <a:p>
                      <a:pPr algn="ctr">
                        <a:defRPr sz="1800"/>
                      </a:pPr>
                      <a:r>
                        <a:rPr sz="2000"/>
                        <a:t>200 W</a:t>
                      </a:r>
                    </a:p>
                  </a:txBody>
                  <a:tcPr marL="45720" marR="45720" marT="45720" marB="45720" anchor="t" anchorCtr="0" horzOverflow="overflow"/>
                </a:tc>
              </a:tr>
              <a:tr h="370840">
                <a:tc>
                  <a:txBody>
                    <a:bodyPr/>
                    <a:lstStyle/>
                    <a:p>
                      <a:pPr algn="ctr">
                        <a:defRPr sz="1800"/>
                      </a:pPr>
                      <a:r>
                        <a:rPr sz="2000"/>
                        <a:t>TOTAL</a:t>
                      </a:r>
                    </a:p>
                  </a:txBody>
                  <a:tcPr marL="45720" marR="45720" marT="45720" marB="45720" anchor="t" anchorCtr="0" horzOverflow="overflow"/>
                </a:tc>
                <a:tc>
                  <a:txBody>
                    <a:bodyPr/>
                    <a:lstStyle/>
                    <a:p>
                      <a:pPr algn="ctr">
                        <a:defRPr sz="1800"/>
                      </a:pPr>
                      <a:r>
                        <a:rPr sz="2000"/>
                        <a:t>13763 W</a:t>
                      </a:r>
                    </a:p>
                  </a:txBody>
                  <a:tcPr marL="45720" marR="45720" marT="45720" marB="45720" anchor="t" anchorCtr="0" horzOverflow="overflow"/>
                </a:tc>
              </a:tr>
            </a:tbl>
          </a:graphicData>
        </a:graphic>
      </p:graphicFrame>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0" name="Title 1"/>
          <p:cNvSpPr/>
          <p:nvPr>
            <p:ph type="title"/>
          </p:nvPr>
        </p:nvSpPr>
        <p:spPr>
          <a:xfrm>
            <a:off x="457200" y="152400"/>
            <a:ext cx="8229600" cy="838200"/>
          </a:xfrm>
          <a:prstGeom prst="rect">
            <a:avLst/>
          </a:prstGeom>
        </p:spPr>
        <p:txBody>
          <a:bodyPr/>
          <a:lstStyle/>
          <a:p>
            <a:pPr defTabSz="877823">
              <a:defRPr sz="2400"/>
            </a:pPr>
            <a:r>
              <a:t>Summarize all Power Needs</a:t>
            </a:r>
            <a:br/>
            <a:r>
              <a:t>Normal (30 mph in still air)</a:t>
            </a:r>
          </a:p>
        </p:txBody>
      </p:sp>
      <p:graphicFrame>
        <p:nvGraphicFramePr>
          <p:cNvPr id="221" name="Table 4"/>
          <p:cNvGraphicFramePr/>
          <p:nvPr/>
        </p:nvGraphicFramePr>
        <p:xfrm>
          <a:off x="1447800" y="1219200"/>
          <a:ext cx="6096000" cy="3708400"/>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914172"/>
                <a:gridCol w="2181828"/>
              </a:tblGrid>
              <a:tr h="370840">
                <a:tc>
                  <a:txBody>
                    <a:bodyPr/>
                    <a:lstStyle/>
                    <a:p>
                      <a:pPr algn="ctr">
                        <a:defRPr b="0" sz="1800">
                          <a:solidFill>
                            <a:srgbClr val="000000"/>
                          </a:solidFill>
                        </a:defRPr>
                      </a:pPr>
                      <a:r>
                        <a:rPr b="1" sz="2000">
                          <a:solidFill>
                            <a:srgbClr val="FFFFFF"/>
                          </a:solidFill>
                        </a:rPr>
                        <a:t>Power User</a:t>
                      </a:r>
                    </a:p>
                  </a:txBody>
                  <a:tcPr marL="45720" marR="45720" marT="45720" marB="45720" anchor="t" anchorCtr="0" horzOverflow="overflow"/>
                </a:tc>
                <a:tc>
                  <a:txBody>
                    <a:bodyPr/>
                    <a:lstStyle/>
                    <a:p>
                      <a:pPr algn="ctr">
                        <a:defRPr b="0" sz="1800">
                          <a:solidFill>
                            <a:srgbClr val="000000"/>
                          </a:solidFill>
                        </a:defRPr>
                      </a:pPr>
                      <a:r>
                        <a:rPr b="1" sz="2000">
                          <a:solidFill>
                            <a:srgbClr val="FFFFFF"/>
                          </a:solidFill>
                        </a:rPr>
                        <a:t>Power</a:t>
                      </a:r>
                    </a:p>
                  </a:txBody>
                  <a:tcPr marL="45720" marR="45720" marT="45720" marB="45720" anchor="t" anchorCtr="0" horzOverflow="overflow"/>
                </a:tc>
              </a:tr>
              <a:tr h="370840">
                <a:tc>
                  <a:txBody>
                    <a:bodyPr/>
                    <a:lstStyle/>
                    <a:p>
                      <a:pPr algn="l">
                        <a:defRPr sz="1800"/>
                      </a:pPr>
                      <a:r>
                        <a:rPr sz="2000"/>
                        <a:t>JPods at 30 mph in still air</a:t>
                      </a:r>
                    </a:p>
                  </a:txBody>
                  <a:tcPr marL="45720" marR="45720" marT="45720" marB="45720" anchor="t" anchorCtr="0" horzOverflow="overflow"/>
                </a:tc>
                <a:tc>
                  <a:txBody>
                    <a:bodyPr/>
                    <a:lstStyle/>
                    <a:p>
                      <a:pPr algn="ctr">
                        <a:defRPr sz="1800"/>
                      </a:pPr>
                      <a:r>
                        <a:rPr sz="2000"/>
                        <a:t>421 W</a:t>
                      </a:r>
                    </a:p>
                  </a:txBody>
                  <a:tcPr marL="45720" marR="45720" marT="45720" marB="45720" anchor="t" anchorCtr="0" horzOverflow="overflow"/>
                </a:tc>
              </a:tr>
              <a:tr h="370840">
                <a:tc>
                  <a:txBody>
                    <a:bodyPr/>
                    <a:lstStyle/>
                    <a:p>
                      <a:pPr algn="l">
                        <a:defRPr sz="1800"/>
                      </a:pPr>
                      <a:r>
                        <a:rPr sz="2000"/>
                        <a:t>Internal Lighting</a:t>
                      </a:r>
                    </a:p>
                  </a:txBody>
                  <a:tcPr marL="45720" marR="45720" marT="45720" marB="45720" anchor="t" anchorCtr="0" horzOverflow="overflow"/>
                </a:tc>
                <a:tc>
                  <a:txBody>
                    <a:bodyPr/>
                    <a:lstStyle/>
                    <a:p>
                      <a:pPr algn="ctr">
                        <a:defRPr sz="1800"/>
                      </a:pPr>
                      <a:r>
                        <a:rPr sz="2000"/>
                        <a:t>20 W (LEDs)</a:t>
                      </a:r>
                    </a:p>
                  </a:txBody>
                  <a:tcPr marL="45720" marR="45720" marT="45720" marB="45720" anchor="t" anchorCtr="0" horzOverflow="overflow"/>
                </a:tc>
              </a:tr>
              <a:tr h="370840">
                <a:tc>
                  <a:txBody>
                    <a:bodyPr/>
                    <a:lstStyle/>
                    <a:p>
                      <a:pPr algn="l">
                        <a:defRPr sz="1800"/>
                      </a:pPr>
                      <a:r>
                        <a:rPr sz="2000"/>
                        <a:t>External Lighting</a:t>
                      </a:r>
                    </a:p>
                  </a:txBody>
                  <a:tcPr marL="45720" marR="45720" marT="45720" marB="45720" anchor="t" anchorCtr="0" horzOverflow="overflow"/>
                </a:tc>
                <a:tc>
                  <a:txBody>
                    <a:bodyPr/>
                    <a:lstStyle/>
                    <a:p>
                      <a:pPr algn="ctr">
                        <a:defRPr sz="1800"/>
                      </a:pPr>
                      <a:r>
                        <a:rPr sz="2000"/>
                        <a:t>30 W (LEDs)</a:t>
                      </a:r>
                    </a:p>
                  </a:txBody>
                  <a:tcPr marL="45720" marR="45720" marT="45720" marB="45720" anchor="t" anchorCtr="0" horzOverflow="overflow"/>
                </a:tc>
              </a:tr>
              <a:tr h="370840">
                <a:tc>
                  <a:txBody>
                    <a:bodyPr/>
                    <a:lstStyle/>
                    <a:p>
                      <a:pPr algn="l">
                        <a:defRPr sz="1800"/>
                      </a:pPr>
                      <a:r>
                        <a:rPr sz="2000"/>
                        <a:t>Ventilation, Heating &amp; Cooling of  Passenger Compartment</a:t>
                      </a:r>
                    </a:p>
                  </a:txBody>
                  <a:tcPr marL="45720" marR="45720" marT="45720" marB="45720" anchor="t" anchorCtr="0" horzOverflow="overflow"/>
                </a:tc>
                <a:tc>
                  <a:txBody>
                    <a:bodyPr/>
                    <a:lstStyle/>
                    <a:p>
                      <a:pPr algn="ctr">
                        <a:defRPr sz="1800"/>
                      </a:pPr>
                      <a:r>
                        <a:rPr sz="2000"/>
                        <a:t>550 W</a:t>
                      </a:r>
                    </a:p>
                  </a:txBody>
                  <a:tcPr marL="45720" marR="45720" marT="45720" marB="45720" anchor="t" anchorCtr="0" horzOverflow="overflow"/>
                </a:tc>
              </a:tr>
              <a:tr h="370840">
                <a:tc>
                  <a:txBody>
                    <a:bodyPr/>
                    <a:lstStyle/>
                    <a:p>
                      <a:pPr algn="l">
                        <a:defRPr sz="1800"/>
                      </a:pPr>
                      <a:r>
                        <a:rPr sz="2000"/>
                        <a:t>Computer and its Touchscreen</a:t>
                      </a:r>
                    </a:p>
                  </a:txBody>
                  <a:tcPr marL="45720" marR="45720" marT="45720" marB="45720" anchor="t" anchorCtr="0" horzOverflow="overflow"/>
                </a:tc>
                <a:tc>
                  <a:txBody>
                    <a:bodyPr/>
                    <a:lstStyle/>
                    <a:p>
                      <a:pPr algn="ctr">
                        <a:defRPr sz="1800"/>
                      </a:pPr>
                      <a:r>
                        <a:rPr sz="2000"/>
                        <a:t>50 W</a:t>
                      </a:r>
                    </a:p>
                  </a:txBody>
                  <a:tcPr marL="45720" marR="45720" marT="45720" marB="45720" anchor="t" anchorCtr="0" horzOverflow="overflow"/>
                </a:tc>
              </a:tr>
              <a:tr h="370840">
                <a:tc>
                  <a:txBody>
                    <a:bodyPr/>
                    <a:lstStyle/>
                    <a:p>
                      <a:pPr algn="l">
                        <a:defRPr sz="1800"/>
                      </a:pPr>
                      <a:r>
                        <a:rPr sz="2000"/>
                        <a:t>Communications Radio System</a:t>
                      </a:r>
                    </a:p>
                  </a:txBody>
                  <a:tcPr marL="45720" marR="45720" marT="45720" marB="45720" anchor="t" anchorCtr="0" horzOverflow="overflow"/>
                </a:tc>
                <a:tc>
                  <a:txBody>
                    <a:bodyPr/>
                    <a:lstStyle/>
                    <a:p>
                      <a:pPr algn="ctr">
                        <a:defRPr sz="1800"/>
                      </a:pPr>
                      <a:r>
                        <a:rPr sz="2000"/>
                        <a:t>100 W</a:t>
                      </a:r>
                    </a:p>
                  </a:txBody>
                  <a:tcPr marL="45720" marR="45720" marT="45720" marB="45720" anchor="t" anchorCtr="0" horzOverflow="overflow"/>
                </a:tc>
              </a:tr>
              <a:tr h="370840">
                <a:tc>
                  <a:txBody>
                    <a:bodyPr/>
                    <a:lstStyle/>
                    <a:p>
                      <a:pPr algn="l">
                        <a:defRPr sz="1800"/>
                      </a:pPr>
                      <a:r>
                        <a:rPr sz="2000"/>
                        <a:t>Misc. Sensors</a:t>
                      </a:r>
                    </a:p>
                  </a:txBody>
                  <a:tcPr marL="45720" marR="45720" marT="45720" marB="45720" anchor="t" anchorCtr="0" horzOverflow="overflow"/>
                </a:tc>
                <a:tc>
                  <a:txBody>
                    <a:bodyPr/>
                    <a:lstStyle/>
                    <a:p>
                      <a:pPr algn="ctr">
                        <a:defRPr sz="1800"/>
                      </a:pPr>
                      <a:r>
                        <a:rPr sz="2000"/>
                        <a:t>75 W</a:t>
                      </a:r>
                    </a:p>
                  </a:txBody>
                  <a:tcPr marL="45720" marR="45720" marT="45720" marB="45720" anchor="t" anchorCtr="0" horzOverflow="overflow"/>
                </a:tc>
              </a:tr>
              <a:tr h="370840">
                <a:tc>
                  <a:txBody>
                    <a:bodyPr/>
                    <a:lstStyle/>
                    <a:p>
                      <a:pPr algn="l">
                        <a:defRPr sz="1800"/>
                      </a:pPr>
                      <a:r>
                        <a:rPr sz="2000"/>
                        <a:t>CCTV</a:t>
                      </a:r>
                    </a:p>
                  </a:txBody>
                  <a:tcPr marL="45720" marR="45720" marT="45720" marB="45720" anchor="t" anchorCtr="0" horzOverflow="overflow"/>
                </a:tc>
                <a:tc>
                  <a:txBody>
                    <a:bodyPr/>
                    <a:lstStyle/>
                    <a:p>
                      <a:pPr algn="ctr">
                        <a:defRPr sz="1800"/>
                      </a:pPr>
                      <a:r>
                        <a:rPr sz="2000"/>
                        <a:t>200 W</a:t>
                      </a:r>
                    </a:p>
                  </a:txBody>
                  <a:tcPr marL="45720" marR="45720" marT="45720" marB="45720" anchor="t" anchorCtr="0" horzOverflow="overflow"/>
                </a:tc>
              </a:tr>
              <a:tr h="370840">
                <a:tc>
                  <a:txBody>
                    <a:bodyPr/>
                    <a:lstStyle/>
                    <a:p>
                      <a:pPr algn="ctr">
                        <a:defRPr sz="1800"/>
                      </a:pPr>
                      <a:r>
                        <a:rPr sz="2000"/>
                        <a:t>TOTAL</a:t>
                      </a:r>
                    </a:p>
                  </a:txBody>
                  <a:tcPr marL="45720" marR="45720" marT="45720" marB="45720" anchor="t" anchorCtr="0" horzOverflow="overflow"/>
                </a:tc>
                <a:tc>
                  <a:txBody>
                    <a:bodyPr/>
                    <a:lstStyle/>
                    <a:p>
                      <a:pPr algn="ctr">
                        <a:defRPr sz="1800"/>
                      </a:pPr>
                      <a:r>
                        <a:rPr sz="2000"/>
                        <a:t>1446 W</a:t>
                      </a:r>
                    </a:p>
                  </a:txBody>
                  <a:tcPr marL="45720" marR="45720" marT="45720" marB="45720" anchor="t" anchorCtr="0" horzOverflow="overflow"/>
                </a:tc>
              </a:tr>
            </a:tbl>
          </a:graphicData>
        </a:graphic>
      </p:graphicFrame>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Title 1"/>
          <p:cNvSpPr/>
          <p:nvPr>
            <p:ph type="title"/>
          </p:nvPr>
        </p:nvSpPr>
        <p:spPr>
          <a:xfrm>
            <a:off x="457200" y="152400"/>
            <a:ext cx="8229600" cy="838200"/>
          </a:xfrm>
          <a:prstGeom prst="rect">
            <a:avLst/>
          </a:prstGeom>
        </p:spPr>
        <p:txBody>
          <a:bodyPr/>
          <a:lstStyle/>
          <a:p>
            <a:pPr defTabSz="877823">
              <a:defRPr sz="2400"/>
            </a:pPr>
            <a:r>
              <a:t>Summarize all Power Needs</a:t>
            </a:r>
            <a:br/>
            <a:r>
              <a:t>Minimum (stopped at station)</a:t>
            </a:r>
          </a:p>
        </p:txBody>
      </p:sp>
      <p:graphicFrame>
        <p:nvGraphicFramePr>
          <p:cNvPr id="224" name="Table 4"/>
          <p:cNvGraphicFramePr/>
          <p:nvPr/>
        </p:nvGraphicFramePr>
        <p:xfrm>
          <a:off x="1447800" y="1219200"/>
          <a:ext cx="6096000" cy="3337560"/>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914172"/>
                <a:gridCol w="2181828"/>
              </a:tblGrid>
              <a:tr h="370840">
                <a:tc>
                  <a:txBody>
                    <a:bodyPr/>
                    <a:lstStyle/>
                    <a:p>
                      <a:pPr algn="ctr">
                        <a:defRPr b="0" sz="1800">
                          <a:solidFill>
                            <a:srgbClr val="000000"/>
                          </a:solidFill>
                        </a:defRPr>
                      </a:pPr>
                      <a:r>
                        <a:rPr b="1" sz="2000">
                          <a:solidFill>
                            <a:srgbClr val="FFFFFF"/>
                          </a:solidFill>
                        </a:rPr>
                        <a:t>Power User</a:t>
                      </a:r>
                    </a:p>
                  </a:txBody>
                  <a:tcPr marL="45720" marR="45720" marT="45720" marB="45720" anchor="t" anchorCtr="0" horzOverflow="overflow"/>
                </a:tc>
                <a:tc>
                  <a:txBody>
                    <a:bodyPr/>
                    <a:lstStyle/>
                    <a:p>
                      <a:pPr algn="ctr">
                        <a:defRPr b="0" sz="1800">
                          <a:solidFill>
                            <a:srgbClr val="000000"/>
                          </a:solidFill>
                        </a:defRPr>
                      </a:pPr>
                      <a:r>
                        <a:rPr b="1" sz="2000">
                          <a:solidFill>
                            <a:srgbClr val="FFFFFF"/>
                          </a:solidFill>
                        </a:rPr>
                        <a:t>Power</a:t>
                      </a:r>
                    </a:p>
                  </a:txBody>
                  <a:tcPr marL="45720" marR="45720" marT="45720" marB="45720" anchor="t" anchorCtr="0" horzOverflow="overflow"/>
                </a:tc>
              </a:tr>
              <a:tr h="370840">
                <a:tc>
                  <a:txBody>
                    <a:bodyPr/>
                    <a:lstStyle/>
                    <a:p>
                      <a:pPr algn="l">
                        <a:defRPr sz="1800"/>
                      </a:pPr>
                      <a:r>
                        <a:rPr sz="2000"/>
                        <a:t>Internal Lighting</a:t>
                      </a:r>
                    </a:p>
                  </a:txBody>
                  <a:tcPr marL="45720" marR="45720" marT="45720" marB="45720" anchor="t" anchorCtr="0" horzOverflow="overflow"/>
                </a:tc>
                <a:tc>
                  <a:txBody>
                    <a:bodyPr/>
                    <a:lstStyle/>
                    <a:p>
                      <a:pPr algn="ctr">
                        <a:defRPr sz="1800"/>
                      </a:pPr>
                      <a:r>
                        <a:rPr sz="2000"/>
                        <a:t>20 W (LEDs)</a:t>
                      </a:r>
                    </a:p>
                  </a:txBody>
                  <a:tcPr marL="45720" marR="45720" marT="45720" marB="45720" anchor="t" anchorCtr="0" horzOverflow="overflow"/>
                </a:tc>
              </a:tr>
              <a:tr h="370840">
                <a:tc>
                  <a:txBody>
                    <a:bodyPr/>
                    <a:lstStyle/>
                    <a:p>
                      <a:pPr algn="l">
                        <a:defRPr sz="1800"/>
                      </a:pPr>
                      <a:r>
                        <a:rPr sz="2000"/>
                        <a:t>External Lighting</a:t>
                      </a:r>
                    </a:p>
                  </a:txBody>
                  <a:tcPr marL="45720" marR="45720" marT="45720" marB="45720" anchor="t" anchorCtr="0" horzOverflow="overflow"/>
                </a:tc>
                <a:tc>
                  <a:txBody>
                    <a:bodyPr/>
                    <a:lstStyle/>
                    <a:p>
                      <a:pPr algn="ctr">
                        <a:defRPr sz="1800"/>
                      </a:pPr>
                      <a:r>
                        <a:rPr sz="2000"/>
                        <a:t>30 W (LEDs)</a:t>
                      </a:r>
                    </a:p>
                  </a:txBody>
                  <a:tcPr marL="45720" marR="45720" marT="45720" marB="45720" anchor="t" anchorCtr="0" horzOverflow="overflow"/>
                </a:tc>
              </a:tr>
              <a:tr h="370840">
                <a:tc>
                  <a:txBody>
                    <a:bodyPr/>
                    <a:lstStyle/>
                    <a:p>
                      <a:pPr algn="l">
                        <a:defRPr sz="1800"/>
                      </a:pPr>
                      <a:r>
                        <a:rPr sz="2000"/>
                        <a:t>Ventilation, Heating &amp; Cooling of  Passenger Compartment</a:t>
                      </a:r>
                    </a:p>
                  </a:txBody>
                  <a:tcPr marL="45720" marR="45720" marT="45720" marB="45720" anchor="t" anchorCtr="0" horzOverflow="overflow"/>
                </a:tc>
                <a:tc>
                  <a:txBody>
                    <a:bodyPr/>
                    <a:lstStyle/>
                    <a:p>
                      <a:pPr algn="ctr">
                        <a:defRPr sz="1800"/>
                      </a:pPr>
                      <a:r>
                        <a:rPr sz="2000"/>
                        <a:t>550 W</a:t>
                      </a:r>
                    </a:p>
                  </a:txBody>
                  <a:tcPr marL="45720" marR="45720" marT="45720" marB="45720" anchor="t" anchorCtr="0" horzOverflow="overflow"/>
                </a:tc>
              </a:tr>
              <a:tr h="370840">
                <a:tc>
                  <a:txBody>
                    <a:bodyPr/>
                    <a:lstStyle/>
                    <a:p>
                      <a:pPr algn="l">
                        <a:defRPr sz="1800"/>
                      </a:pPr>
                      <a:r>
                        <a:rPr sz="2000"/>
                        <a:t>Computer and its Touchscreen</a:t>
                      </a:r>
                    </a:p>
                  </a:txBody>
                  <a:tcPr marL="45720" marR="45720" marT="45720" marB="45720" anchor="t" anchorCtr="0" horzOverflow="overflow"/>
                </a:tc>
                <a:tc>
                  <a:txBody>
                    <a:bodyPr/>
                    <a:lstStyle/>
                    <a:p>
                      <a:pPr algn="ctr">
                        <a:defRPr sz="1800"/>
                      </a:pPr>
                      <a:r>
                        <a:rPr sz="2000"/>
                        <a:t>50 W</a:t>
                      </a:r>
                    </a:p>
                  </a:txBody>
                  <a:tcPr marL="45720" marR="45720" marT="45720" marB="45720" anchor="t" anchorCtr="0" horzOverflow="overflow"/>
                </a:tc>
              </a:tr>
              <a:tr h="370840">
                <a:tc>
                  <a:txBody>
                    <a:bodyPr/>
                    <a:lstStyle/>
                    <a:p>
                      <a:pPr algn="l">
                        <a:defRPr sz="1800"/>
                      </a:pPr>
                      <a:r>
                        <a:rPr sz="2000"/>
                        <a:t>Communications Radio System</a:t>
                      </a:r>
                    </a:p>
                  </a:txBody>
                  <a:tcPr marL="45720" marR="45720" marT="45720" marB="45720" anchor="t" anchorCtr="0" horzOverflow="overflow"/>
                </a:tc>
                <a:tc>
                  <a:txBody>
                    <a:bodyPr/>
                    <a:lstStyle/>
                    <a:p>
                      <a:pPr algn="ctr">
                        <a:defRPr sz="1800"/>
                      </a:pPr>
                      <a:r>
                        <a:rPr sz="2000"/>
                        <a:t>100 W</a:t>
                      </a:r>
                    </a:p>
                  </a:txBody>
                  <a:tcPr marL="45720" marR="45720" marT="45720" marB="45720" anchor="t" anchorCtr="0" horzOverflow="overflow"/>
                </a:tc>
              </a:tr>
              <a:tr h="370840">
                <a:tc>
                  <a:txBody>
                    <a:bodyPr/>
                    <a:lstStyle/>
                    <a:p>
                      <a:pPr algn="l">
                        <a:defRPr sz="1800"/>
                      </a:pPr>
                      <a:r>
                        <a:rPr sz="2000"/>
                        <a:t>Misc. Sensors</a:t>
                      </a:r>
                    </a:p>
                  </a:txBody>
                  <a:tcPr marL="45720" marR="45720" marT="45720" marB="45720" anchor="t" anchorCtr="0" horzOverflow="overflow"/>
                </a:tc>
                <a:tc>
                  <a:txBody>
                    <a:bodyPr/>
                    <a:lstStyle/>
                    <a:p>
                      <a:pPr algn="ctr">
                        <a:defRPr sz="1800"/>
                      </a:pPr>
                      <a:r>
                        <a:rPr sz="2000"/>
                        <a:t>75 W</a:t>
                      </a:r>
                    </a:p>
                  </a:txBody>
                  <a:tcPr marL="45720" marR="45720" marT="45720" marB="45720" anchor="t" anchorCtr="0" horzOverflow="overflow"/>
                </a:tc>
              </a:tr>
              <a:tr h="370840">
                <a:tc>
                  <a:txBody>
                    <a:bodyPr/>
                    <a:lstStyle/>
                    <a:p>
                      <a:pPr algn="l">
                        <a:defRPr sz="1800"/>
                      </a:pPr>
                      <a:r>
                        <a:rPr sz="2000"/>
                        <a:t>CCTV</a:t>
                      </a:r>
                    </a:p>
                  </a:txBody>
                  <a:tcPr marL="45720" marR="45720" marT="45720" marB="45720" anchor="t" anchorCtr="0" horzOverflow="overflow"/>
                </a:tc>
                <a:tc>
                  <a:txBody>
                    <a:bodyPr/>
                    <a:lstStyle/>
                    <a:p>
                      <a:pPr algn="ctr">
                        <a:defRPr sz="1800"/>
                      </a:pPr>
                      <a:r>
                        <a:rPr sz="2000"/>
                        <a:t>200 W</a:t>
                      </a:r>
                    </a:p>
                  </a:txBody>
                  <a:tcPr marL="45720" marR="45720" marT="45720" marB="45720" anchor="t" anchorCtr="0" horzOverflow="overflow"/>
                </a:tc>
              </a:tr>
              <a:tr h="370840">
                <a:tc>
                  <a:txBody>
                    <a:bodyPr/>
                    <a:lstStyle/>
                    <a:p>
                      <a:pPr algn="ctr">
                        <a:defRPr sz="1800"/>
                      </a:pPr>
                      <a:r>
                        <a:rPr sz="2000"/>
                        <a:t>TOTAL</a:t>
                      </a:r>
                    </a:p>
                  </a:txBody>
                  <a:tcPr marL="45720" marR="45720" marT="45720" marB="45720" anchor="t" anchorCtr="0" horzOverflow="overflow"/>
                </a:tc>
                <a:tc>
                  <a:txBody>
                    <a:bodyPr/>
                    <a:lstStyle/>
                    <a:p>
                      <a:pPr algn="ctr">
                        <a:defRPr sz="1800"/>
                      </a:pPr>
                      <a:r>
                        <a:rPr sz="2000"/>
                        <a:t>1025 W</a:t>
                      </a:r>
                    </a:p>
                  </a:txBody>
                  <a:tcPr marL="45720" marR="45720" marT="45720" marB="45720" anchor="t" anchorCtr="0" horzOverflow="overflow"/>
                </a:tc>
              </a:tr>
            </a:tbl>
          </a:graphicData>
        </a:graphic>
      </p:graphicFrame>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Title 1"/>
          <p:cNvSpPr/>
          <p:nvPr>
            <p:ph type="ctrTitle"/>
          </p:nvPr>
        </p:nvSpPr>
        <p:spPr>
          <a:xfrm>
            <a:off x="762000" y="3683000"/>
            <a:ext cx="7772400" cy="1470025"/>
          </a:xfrm>
          <a:prstGeom prst="rect">
            <a:avLst/>
          </a:prstGeom>
        </p:spPr>
        <p:txBody>
          <a:bodyPr/>
          <a:lstStyle/>
          <a:p>
            <a:pPr/>
            <a:r>
              <a:t>The Physics of JPods</a:t>
            </a:r>
            <a:br/>
            <a:r>
              <a:rPr sz="3200"/>
              <a:t>Part 2 -  Adding Up the Energy</a:t>
            </a:r>
          </a:p>
        </p:txBody>
      </p:sp>
      <p:pic>
        <p:nvPicPr>
          <p:cNvPr id="227" name="Boston_JPods_150623.jpg" descr="Boston_JPods_150623.jpg"/>
          <p:cNvPicPr>
            <a:picLocks noChangeAspect="1"/>
          </p:cNvPicPr>
          <p:nvPr/>
        </p:nvPicPr>
        <p:blipFill>
          <a:blip r:embed="rId2">
            <a:extLst/>
          </a:blip>
          <a:stretch>
            <a:fillRect/>
          </a:stretch>
        </p:blipFill>
        <p:spPr>
          <a:xfrm>
            <a:off x="1147276" y="438712"/>
            <a:ext cx="7001848" cy="2609288"/>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9" name="Title 1"/>
          <p:cNvSpPr/>
          <p:nvPr>
            <p:ph type="title"/>
          </p:nvPr>
        </p:nvSpPr>
        <p:spPr>
          <a:xfrm>
            <a:off x="457200" y="274638"/>
            <a:ext cx="8229600" cy="639763"/>
          </a:xfrm>
          <a:prstGeom prst="rect">
            <a:avLst/>
          </a:prstGeom>
        </p:spPr>
        <p:txBody>
          <a:bodyPr/>
          <a:lstStyle/>
          <a:p>
            <a:pPr/>
            <a:r>
              <a:t>Determine Energy Use of a JPods Vehicle</a:t>
            </a:r>
          </a:p>
        </p:txBody>
      </p:sp>
      <p:sp>
        <p:nvSpPr>
          <p:cNvPr id="230" name="Content Placeholder 2"/>
          <p:cNvSpPr/>
          <p:nvPr>
            <p:ph type="body" sz="quarter" idx="1"/>
          </p:nvPr>
        </p:nvSpPr>
        <p:spPr>
          <a:xfrm>
            <a:off x="533400" y="1066800"/>
            <a:ext cx="8229600" cy="1219201"/>
          </a:xfrm>
          <a:prstGeom prst="rect">
            <a:avLst/>
          </a:prstGeom>
        </p:spPr>
        <p:txBody>
          <a:bodyPr/>
          <a:lstStyle/>
          <a:p>
            <a:pPr/>
            <a:r>
              <a:t>A JPods will accelerate out of a station until it is moving 30 mph.  It will travel at a constant speed until it decelerates to stop at is destination station.</a:t>
            </a:r>
          </a:p>
        </p:txBody>
      </p:sp>
      <p:sp>
        <p:nvSpPr>
          <p:cNvPr id="231" name="Content Placeholder 2"/>
          <p:cNvSpPr/>
          <p:nvPr/>
        </p:nvSpPr>
        <p:spPr>
          <a:xfrm>
            <a:off x="685800" y="2137457"/>
            <a:ext cx="3200400" cy="342514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spcBef>
                <a:spcPts val="400"/>
              </a:spcBef>
              <a:defRPr sz="2000"/>
            </a:pPr>
            <a:r>
              <a:t>The energy use will be broken down into distinct time periods.</a:t>
            </a:r>
          </a:p>
          <a:p>
            <a:pPr marL="342900" indent="-342900">
              <a:spcBef>
                <a:spcPts val="400"/>
              </a:spcBef>
              <a:buSzPct val="100000"/>
              <a:buChar char="▪"/>
              <a:defRPr sz="2000"/>
            </a:pPr>
            <a:r>
              <a:t>Waiting</a:t>
            </a:r>
          </a:p>
          <a:p>
            <a:pPr marL="342900" indent="-342900">
              <a:spcBef>
                <a:spcPts val="400"/>
              </a:spcBef>
              <a:buSzPct val="100000"/>
              <a:buChar char="▪"/>
              <a:defRPr sz="2000"/>
            </a:pPr>
            <a:r>
              <a:t>Accelerating</a:t>
            </a:r>
          </a:p>
          <a:p>
            <a:pPr marL="342900" indent="-342900">
              <a:spcBef>
                <a:spcPts val="400"/>
              </a:spcBef>
              <a:buSzPct val="100000"/>
              <a:buChar char="▪"/>
              <a:defRPr sz="2000"/>
            </a:pPr>
            <a:r>
              <a:t>Steady Speed</a:t>
            </a:r>
          </a:p>
          <a:p>
            <a:pPr marL="342900" indent="-342900">
              <a:spcBef>
                <a:spcPts val="400"/>
              </a:spcBef>
              <a:buSzPct val="100000"/>
              <a:buChar char="▪"/>
              <a:defRPr sz="2000"/>
            </a:pPr>
            <a:r>
              <a:t>Decelerating</a:t>
            </a:r>
          </a:p>
        </p:txBody>
      </p:sp>
      <p:pic>
        <p:nvPicPr>
          <p:cNvPr id="232" name="JPods station &amp; bicyclists Greater Grove Hall.jpg" descr="JPods station &amp; bicyclists Greater Grove Hall.jpg"/>
          <p:cNvPicPr>
            <a:picLocks noChangeAspect="1"/>
          </p:cNvPicPr>
          <p:nvPr/>
        </p:nvPicPr>
        <p:blipFill>
          <a:blip r:embed="rId2">
            <a:extLst/>
          </a:blip>
          <a:stretch>
            <a:fillRect/>
          </a:stretch>
        </p:blipFill>
        <p:spPr>
          <a:xfrm>
            <a:off x="2608113" y="2891664"/>
            <a:ext cx="6396187" cy="3035379"/>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4" name="Content Placeholder 2"/>
          <p:cNvSpPr/>
          <p:nvPr>
            <p:ph type="body" idx="1"/>
          </p:nvPr>
        </p:nvSpPr>
        <p:spPr>
          <a:xfrm>
            <a:off x="533400" y="1371600"/>
            <a:ext cx="8229600" cy="4419600"/>
          </a:xfrm>
          <a:prstGeom prst="rect">
            <a:avLst/>
          </a:prstGeom>
        </p:spPr>
        <p:txBody>
          <a:bodyPr/>
          <a:lstStyle/>
          <a:p>
            <a:pPr/>
            <a:r>
              <a:t>The rate of using energy was calculated in Part 1.  The amount of energy used depends upon how long the JPods waits from the time it stops to unload a passenger until it is reloaded and begins to move. </a:t>
            </a:r>
          </a:p>
          <a:p>
            <a:pPr/>
          </a:p>
          <a:p>
            <a:pPr/>
            <a:r>
              <a:t>The minimum rate of energy use was found to be 1025 W (1.025 kW).</a:t>
            </a:r>
          </a:p>
          <a:p>
            <a:pPr/>
          </a:p>
          <a:p>
            <a:pPr/>
            <a:r>
              <a:t>A waiting JPods will consume 1.03 kW-hr for each hour it sits idle.  At $0.10 per kW-hr., this costs 10 cents.</a:t>
            </a:r>
          </a:p>
        </p:txBody>
      </p:sp>
      <p:sp>
        <p:nvSpPr>
          <p:cNvPr id="235" name="Title 1"/>
          <p:cNvSpPr/>
          <p:nvPr>
            <p:ph type="title"/>
          </p:nvPr>
        </p:nvSpPr>
        <p:spPr>
          <a:xfrm>
            <a:off x="1524000" y="380999"/>
            <a:ext cx="6477000" cy="746569"/>
          </a:xfrm>
          <a:prstGeom prst="rect">
            <a:avLst/>
          </a:prstGeom>
        </p:spPr>
        <p:txBody>
          <a:bodyPr/>
          <a:lstStyle/>
          <a:p>
            <a:pPr/>
            <a:r>
              <a:t>JPods Energy Use While Waiting</a:t>
            </a:r>
          </a:p>
        </p:txBody>
      </p:sp>
      <p:pic>
        <p:nvPicPr>
          <p:cNvPr id="236" name="Picture 2" descr="Picture 2"/>
          <p:cNvPicPr>
            <a:picLocks noChangeAspect="1"/>
          </p:cNvPicPr>
          <p:nvPr/>
        </p:nvPicPr>
        <p:blipFill>
          <a:blip r:embed="rId2">
            <a:extLst/>
          </a:blip>
          <a:stretch>
            <a:fillRect/>
          </a:stretch>
        </p:blipFill>
        <p:spPr>
          <a:xfrm>
            <a:off x="3429000" y="4267200"/>
            <a:ext cx="1828800" cy="1828800"/>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8" name="Title 1"/>
          <p:cNvSpPr/>
          <p:nvPr>
            <p:ph type="title"/>
          </p:nvPr>
        </p:nvSpPr>
        <p:spPr>
          <a:xfrm>
            <a:off x="457200" y="15432"/>
            <a:ext cx="6477000" cy="746569"/>
          </a:xfrm>
          <a:prstGeom prst="rect">
            <a:avLst/>
          </a:prstGeom>
        </p:spPr>
        <p:txBody>
          <a:bodyPr/>
          <a:lstStyle/>
          <a:p>
            <a:pPr/>
            <a:r>
              <a:t>JPods Acceleration Energy Use</a:t>
            </a:r>
          </a:p>
        </p:txBody>
      </p:sp>
      <p:sp>
        <p:nvSpPr>
          <p:cNvPr id="239" name="Rectangle 10"/>
          <p:cNvSpPr/>
          <p:nvPr/>
        </p:nvSpPr>
        <p:spPr>
          <a:xfrm>
            <a:off x="799618" y="762000"/>
            <a:ext cx="4249960" cy="477799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During acceleration, energy is used both to do the acceleration and also to overcome the air drag force.</a:t>
            </a:r>
          </a:p>
          <a:p>
            <a:pPr>
              <a:defRPr sz="2000"/>
            </a:pPr>
          </a:p>
          <a:p>
            <a:pPr>
              <a:defRPr sz="2000"/>
            </a:pPr>
            <a:r>
              <a:t>	D  =  C</a:t>
            </a:r>
            <a:r>
              <a:rPr baseline="-25000"/>
              <a:t>d</a:t>
            </a:r>
            <a:r>
              <a:t> </a:t>
            </a:r>
            <a:r>
              <a:t>ρ</a:t>
            </a:r>
            <a:r>
              <a:t> </a:t>
            </a:r>
            <a:r>
              <a:rPr u="sng"/>
              <a:t>V</a:t>
            </a:r>
            <a:r>
              <a:rPr baseline="30000"/>
              <a:t>2</a:t>
            </a:r>
            <a:r>
              <a:t> A</a:t>
            </a:r>
            <a:endParaRPr baseline="30000"/>
          </a:p>
          <a:p>
            <a:pPr>
              <a:defRPr sz="2000"/>
            </a:pPr>
            <a:r>
              <a:t>		2</a:t>
            </a:r>
          </a:p>
          <a:p>
            <a:pPr>
              <a:defRPr sz="2000"/>
            </a:pPr>
          </a:p>
          <a:p>
            <a:pPr>
              <a:defRPr sz="2000"/>
            </a:pPr>
            <a:r>
              <a:t>Where the speed, V, depends upon the time, t.</a:t>
            </a:r>
          </a:p>
          <a:p>
            <a:pPr>
              <a:defRPr sz="2000"/>
            </a:pPr>
            <a:r>
              <a:t>	V  =  at</a:t>
            </a:r>
          </a:p>
          <a:p>
            <a:pPr>
              <a:defRPr sz="2000"/>
            </a:pPr>
          </a:p>
          <a:p>
            <a:pPr>
              <a:defRPr sz="2000"/>
            </a:pPr>
            <a:r>
              <a:t>The force needed for the acceleration, a, is</a:t>
            </a:r>
          </a:p>
          <a:p>
            <a:pPr>
              <a:defRPr sz="2000"/>
            </a:pPr>
            <a:r>
              <a:t>	F</a:t>
            </a:r>
            <a:r>
              <a:rPr baseline="-25000"/>
              <a:t>acc</a:t>
            </a:r>
            <a:r>
              <a:t>  =  ma</a:t>
            </a:r>
          </a:p>
        </p:txBody>
      </p:sp>
      <p:sp>
        <p:nvSpPr>
          <p:cNvPr id="240" name="Rectangle 8"/>
          <p:cNvSpPr/>
          <p:nvPr/>
        </p:nvSpPr>
        <p:spPr>
          <a:xfrm>
            <a:off x="799618" y="5181600"/>
            <a:ext cx="7696201" cy="16637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combined Drag and Accelerations Forces are</a:t>
            </a:r>
          </a:p>
          <a:p>
            <a:pPr>
              <a:defRPr sz="2000"/>
            </a:pPr>
          </a:p>
          <a:p>
            <a:pPr>
              <a:defRPr sz="2000"/>
            </a:pPr>
            <a:r>
              <a:t>               F</a:t>
            </a:r>
            <a:r>
              <a:rPr baseline="-25000"/>
              <a:t>combined</a:t>
            </a:r>
            <a:r>
              <a:t>  =  C</a:t>
            </a:r>
            <a:r>
              <a:rPr baseline="-25000"/>
              <a:t>d</a:t>
            </a:r>
            <a:r>
              <a:t> </a:t>
            </a:r>
            <a:r>
              <a:t>ρ</a:t>
            </a:r>
            <a:r>
              <a:t> </a:t>
            </a:r>
            <a:r>
              <a:rPr u="sng"/>
              <a:t>(at)</a:t>
            </a:r>
            <a:r>
              <a:rPr baseline="30000"/>
              <a:t>2</a:t>
            </a:r>
            <a:r>
              <a:t> A  +  ma</a:t>
            </a:r>
            <a:endParaRPr baseline="30000"/>
          </a:p>
          <a:p>
            <a:pPr>
              <a:defRPr sz="2000"/>
            </a:pPr>
            <a:r>
              <a:t>		              2</a:t>
            </a:r>
          </a:p>
        </p:txBody>
      </p:sp>
      <p:pic>
        <p:nvPicPr>
          <p:cNvPr id="241" name="Picture 2" descr="Picture 2"/>
          <p:cNvPicPr>
            <a:picLocks noChangeAspect="1"/>
          </p:cNvPicPr>
          <p:nvPr/>
        </p:nvPicPr>
        <p:blipFill>
          <a:blip r:embed="rId2">
            <a:extLst/>
          </a:blip>
          <a:stretch>
            <a:fillRect/>
          </a:stretch>
        </p:blipFill>
        <p:spPr>
          <a:xfrm>
            <a:off x="5486400" y="838200"/>
            <a:ext cx="3048000" cy="228600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3" name="Title 1"/>
          <p:cNvSpPr/>
          <p:nvPr>
            <p:ph type="title"/>
          </p:nvPr>
        </p:nvSpPr>
        <p:spPr>
          <a:xfrm>
            <a:off x="1219200" y="11794"/>
            <a:ext cx="6477000" cy="597807"/>
          </a:xfrm>
          <a:prstGeom prst="rect">
            <a:avLst/>
          </a:prstGeom>
        </p:spPr>
        <p:txBody>
          <a:bodyPr/>
          <a:lstStyle/>
          <a:p>
            <a:pPr/>
            <a:r>
              <a:t>JPods Acceleration Energy Use (continued)</a:t>
            </a:r>
          </a:p>
        </p:txBody>
      </p:sp>
      <p:sp>
        <p:nvSpPr>
          <p:cNvPr id="244" name="Rectangle 8"/>
          <p:cNvSpPr/>
          <p:nvPr/>
        </p:nvSpPr>
        <p:spPr>
          <a:xfrm>
            <a:off x="762000" y="685800"/>
            <a:ext cx="7696200" cy="6075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work done at any time when traveling an incremental distance </a:t>
            </a:r>
            <a:r>
              <a:t>Δ</a:t>
            </a:r>
            <a:r>
              <a:t>d</a:t>
            </a:r>
          </a:p>
          <a:p>
            <a:pPr>
              <a:defRPr sz="2000"/>
            </a:pPr>
          </a:p>
          <a:p>
            <a:pPr>
              <a:defRPr sz="2000"/>
            </a:pPr>
            <a:r>
              <a:t>        </a:t>
            </a:r>
            <a:r>
              <a:t>Δ</a:t>
            </a:r>
            <a:r>
              <a:t>W  =  F</a:t>
            </a:r>
            <a:r>
              <a:rPr baseline="-25000"/>
              <a:t>combined</a:t>
            </a:r>
            <a:r>
              <a:t> </a:t>
            </a:r>
            <a:r>
              <a:t>Δ</a:t>
            </a:r>
            <a:r>
              <a:t>d =  C</a:t>
            </a:r>
            <a:r>
              <a:rPr baseline="-25000"/>
              <a:t>d</a:t>
            </a:r>
            <a:r>
              <a:t> </a:t>
            </a:r>
            <a:r>
              <a:t>ρ</a:t>
            </a:r>
            <a:r>
              <a:t> </a:t>
            </a:r>
            <a:r>
              <a:rPr u="sng"/>
              <a:t>(at)</a:t>
            </a:r>
            <a:r>
              <a:rPr baseline="30000"/>
              <a:t>2</a:t>
            </a:r>
            <a:r>
              <a:t> A</a:t>
            </a:r>
            <a:r>
              <a:t> Δ</a:t>
            </a:r>
            <a:r>
              <a:t>d  +  ma</a:t>
            </a:r>
            <a:r>
              <a:t> Δ</a:t>
            </a:r>
            <a:r>
              <a:t>d</a:t>
            </a:r>
            <a:endParaRPr baseline="30000"/>
          </a:p>
          <a:p>
            <a:pPr>
              <a:defRPr sz="2000"/>
            </a:pPr>
            <a:r>
              <a:t>	                                        2</a:t>
            </a:r>
          </a:p>
          <a:p>
            <a:pPr>
              <a:defRPr sz="2000"/>
            </a:pPr>
            <a:r>
              <a:t>At any time the incremental distance traveled during a small time step is</a:t>
            </a:r>
          </a:p>
          <a:p>
            <a:pPr>
              <a:defRPr sz="2000"/>
            </a:pPr>
            <a:r>
              <a:t>        </a:t>
            </a:r>
            <a:r>
              <a:t>Δ</a:t>
            </a:r>
            <a:r>
              <a:t>d  =  V </a:t>
            </a:r>
            <a:r>
              <a:t>Δ</a:t>
            </a:r>
            <a:r>
              <a:t>t</a:t>
            </a:r>
          </a:p>
          <a:p>
            <a:pPr>
              <a:defRPr sz="2000"/>
            </a:pPr>
            <a:r>
              <a:t>               =  at </a:t>
            </a:r>
            <a:r>
              <a:t>Δ</a:t>
            </a:r>
            <a:r>
              <a:t>t</a:t>
            </a:r>
          </a:p>
          <a:p>
            <a:pPr>
              <a:defRPr sz="2000"/>
            </a:pPr>
          </a:p>
          <a:p>
            <a:pPr>
              <a:defRPr sz="2000"/>
            </a:pPr>
            <a:r>
              <a:t>The incremental work is</a:t>
            </a:r>
          </a:p>
          <a:p>
            <a:pPr>
              <a:defRPr sz="2000"/>
            </a:pPr>
            <a:r>
              <a:t>        </a:t>
            </a:r>
            <a:r>
              <a:t>Δ</a:t>
            </a:r>
            <a:r>
              <a:t>W  =  C</a:t>
            </a:r>
            <a:r>
              <a:rPr baseline="-25000"/>
              <a:t>d</a:t>
            </a:r>
            <a:r>
              <a:t> </a:t>
            </a:r>
            <a:r>
              <a:t>ρ</a:t>
            </a:r>
            <a:r>
              <a:t> </a:t>
            </a:r>
            <a:r>
              <a:rPr u="sng"/>
              <a:t>(at)</a:t>
            </a:r>
            <a:r>
              <a:rPr baseline="30000"/>
              <a:t>3</a:t>
            </a:r>
            <a:r>
              <a:t> A</a:t>
            </a:r>
            <a:r>
              <a:t> Δ</a:t>
            </a:r>
            <a:r>
              <a:t>t  +  ma</a:t>
            </a:r>
            <a:r>
              <a:rPr baseline="30000"/>
              <a:t>2</a:t>
            </a:r>
            <a:r>
              <a:t>t </a:t>
            </a:r>
            <a:r>
              <a:t>Δ</a:t>
            </a:r>
            <a:r>
              <a:t>t</a:t>
            </a:r>
            <a:endParaRPr baseline="30000"/>
          </a:p>
          <a:p>
            <a:pPr>
              <a:defRPr sz="2000"/>
            </a:pPr>
            <a:r>
              <a:t>	               2</a:t>
            </a:r>
          </a:p>
          <a:p>
            <a:pPr>
              <a:defRPr sz="2000"/>
            </a:pPr>
            <a:r>
              <a:t>The total work performed is</a:t>
            </a:r>
          </a:p>
          <a:p>
            <a:pPr>
              <a:defRPr sz="2000"/>
            </a:pPr>
            <a:r>
              <a:t>        ∫dW  =  C</a:t>
            </a:r>
            <a:r>
              <a:rPr baseline="-25000"/>
              <a:t>d</a:t>
            </a:r>
            <a:r>
              <a:t> </a:t>
            </a:r>
            <a:r>
              <a:t>ρ</a:t>
            </a:r>
            <a:r>
              <a:t> </a:t>
            </a:r>
            <a:r>
              <a:rPr u="sng"/>
              <a:t>a</a:t>
            </a:r>
            <a:r>
              <a:rPr baseline="30000"/>
              <a:t>3</a:t>
            </a:r>
            <a:r>
              <a:t>A  ∫t</a:t>
            </a:r>
            <a:r>
              <a:rPr baseline="30000"/>
              <a:t>3</a:t>
            </a:r>
            <a:r>
              <a:t> dt  +  ma</a:t>
            </a:r>
            <a:r>
              <a:rPr baseline="30000"/>
              <a:t>2</a:t>
            </a:r>
            <a:r>
              <a:t> ∫t dt</a:t>
            </a:r>
            <a:endParaRPr baseline="30000"/>
          </a:p>
          <a:p>
            <a:pPr>
              <a:defRPr sz="2000"/>
            </a:pPr>
            <a:r>
              <a:t>	              2</a:t>
            </a:r>
          </a:p>
          <a:p>
            <a:pPr>
              <a:defRPr sz="2000"/>
            </a:pPr>
            <a:r>
              <a:t>           W	=   C</a:t>
            </a:r>
            <a:r>
              <a:rPr baseline="-25000"/>
              <a:t>d</a:t>
            </a:r>
            <a:r>
              <a:t> </a:t>
            </a:r>
            <a:r>
              <a:t>ρ</a:t>
            </a:r>
            <a:r>
              <a:t> </a:t>
            </a:r>
            <a:r>
              <a:rPr u="sng"/>
              <a:t>a</a:t>
            </a:r>
            <a:r>
              <a:rPr baseline="30000"/>
              <a:t>3</a:t>
            </a:r>
            <a:r>
              <a:t>A  t</a:t>
            </a:r>
            <a:r>
              <a:rPr baseline="30000"/>
              <a:t>4</a:t>
            </a:r>
            <a:r>
              <a:t>  +  ma</a:t>
            </a:r>
            <a:r>
              <a:rPr baseline="30000"/>
              <a:t>2</a:t>
            </a:r>
            <a:r>
              <a:t> </a:t>
            </a:r>
            <a:r>
              <a:rPr u="sng"/>
              <a:t>t</a:t>
            </a:r>
            <a:r>
              <a:rPr baseline="30000"/>
              <a:t>2</a:t>
            </a:r>
            <a:endParaRPr baseline="30000"/>
          </a:p>
          <a:p>
            <a:pPr>
              <a:defRPr sz="2000"/>
            </a:pPr>
            <a:r>
              <a:t>	             8                       2</a:t>
            </a:r>
          </a:p>
          <a:p>
            <a:pPr>
              <a:defRPr sz="2000"/>
            </a:pPr>
          </a:p>
          <a:p>
            <a:pPr>
              <a:defRPr sz="2000"/>
            </a:pPr>
            <a:r>
              <a:t>In Part 1 the time for the acceleration to 30 mph was calculated to be 6.84 seconds.</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6" name="Title 1"/>
          <p:cNvSpPr/>
          <p:nvPr>
            <p:ph type="title"/>
          </p:nvPr>
        </p:nvSpPr>
        <p:spPr>
          <a:xfrm>
            <a:off x="1219200" y="11794"/>
            <a:ext cx="6477000" cy="746569"/>
          </a:xfrm>
          <a:prstGeom prst="rect">
            <a:avLst/>
          </a:prstGeom>
        </p:spPr>
        <p:txBody>
          <a:bodyPr/>
          <a:lstStyle/>
          <a:p>
            <a:pPr/>
            <a:r>
              <a:t>JPods Acceleration Energy Use (continued)</a:t>
            </a:r>
          </a:p>
        </p:txBody>
      </p:sp>
      <p:sp>
        <p:nvSpPr>
          <p:cNvPr id="247" name="Rectangle 8"/>
          <p:cNvSpPr/>
          <p:nvPr/>
        </p:nvSpPr>
        <p:spPr>
          <a:xfrm>
            <a:off x="762000" y="838199"/>
            <a:ext cx="7696200" cy="37973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Putting values into the formula  </a:t>
            </a:r>
          </a:p>
          <a:p>
            <a:pPr>
              <a:defRPr sz="2000"/>
            </a:pPr>
          </a:p>
          <a:p>
            <a:pPr>
              <a:defRPr sz="2000"/>
            </a:pPr>
            <a:r>
              <a:t>          W  =   C</a:t>
            </a:r>
            <a:r>
              <a:rPr baseline="-25000"/>
              <a:t>d</a:t>
            </a:r>
            <a:r>
              <a:t> </a:t>
            </a:r>
            <a:r>
              <a:t>ρ</a:t>
            </a:r>
            <a:r>
              <a:t> </a:t>
            </a:r>
            <a:r>
              <a:rPr u="sng"/>
              <a:t>a</a:t>
            </a:r>
            <a:r>
              <a:rPr baseline="30000"/>
              <a:t>3</a:t>
            </a:r>
            <a:r>
              <a:t>A  t</a:t>
            </a:r>
            <a:r>
              <a:rPr baseline="30000"/>
              <a:t>4</a:t>
            </a:r>
            <a:r>
              <a:t>  +  ma</a:t>
            </a:r>
            <a:r>
              <a:rPr baseline="30000"/>
              <a:t>2</a:t>
            </a:r>
            <a:r>
              <a:t> </a:t>
            </a:r>
            <a:r>
              <a:rPr u="sng"/>
              <a:t>t</a:t>
            </a:r>
            <a:r>
              <a:rPr baseline="30000"/>
              <a:t>2</a:t>
            </a:r>
            <a:endParaRPr baseline="30000"/>
          </a:p>
          <a:p>
            <a:pPr>
              <a:defRPr sz="2000"/>
            </a:pPr>
            <a:r>
              <a:t>	            8                       2</a:t>
            </a:r>
          </a:p>
          <a:p>
            <a:pPr>
              <a:defRPr sz="2000"/>
            </a:pPr>
            <a:r>
              <a:t>                =  0.3 * 1.2922 kg/m</a:t>
            </a:r>
            <a:r>
              <a:rPr baseline="30000"/>
              <a:t>3</a:t>
            </a:r>
            <a:r>
              <a:t> * (1.962 m/sec</a:t>
            </a:r>
            <a:r>
              <a:rPr baseline="30000"/>
              <a:t>2</a:t>
            </a:r>
            <a:r>
              <a:t>)</a:t>
            </a:r>
            <a:r>
              <a:rPr baseline="30000"/>
              <a:t>3</a:t>
            </a:r>
            <a:r>
              <a:t> * 0.9 m</a:t>
            </a:r>
            <a:r>
              <a:rPr baseline="30000"/>
              <a:t>2</a:t>
            </a:r>
            <a:r>
              <a:t> * (6.84 sec)</a:t>
            </a:r>
            <a:r>
              <a:rPr baseline="30000"/>
              <a:t>4</a:t>
            </a:r>
            <a:r>
              <a:t> </a:t>
            </a:r>
          </a:p>
          <a:p>
            <a:pPr>
              <a:defRPr sz="2000"/>
            </a:pPr>
            <a:r>
              <a:t>                         +  771.8 kg * (1.962 m/sec</a:t>
            </a:r>
            <a:r>
              <a:rPr baseline="30000"/>
              <a:t>2</a:t>
            </a:r>
            <a:r>
              <a:t>)</a:t>
            </a:r>
            <a:r>
              <a:rPr baseline="30000"/>
              <a:t>2</a:t>
            </a:r>
            <a:r>
              <a:t>  * (6.84 sec)</a:t>
            </a:r>
            <a:r>
              <a:rPr baseline="30000"/>
              <a:t>2</a:t>
            </a:r>
            <a:r>
              <a:t> </a:t>
            </a:r>
          </a:p>
          <a:p>
            <a:pPr>
              <a:defRPr sz="2000"/>
            </a:pPr>
          </a:p>
          <a:p>
            <a:pPr>
              <a:defRPr sz="2000"/>
            </a:pPr>
            <a:r>
              <a:t>                =   144768 J</a:t>
            </a:r>
          </a:p>
          <a:p>
            <a:pPr>
              <a:defRPr sz="2000"/>
            </a:pPr>
            <a:r>
              <a:t>                =    0.0402 kW-hr.</a:t>
            </a:r>
          </a:p>
          <a:p>
            <a:pPr>
              <a:defRPr sz="2000"/>
            </a:pPr>
          </a:p>
          <a:p>
            <a:pPr>
              <a:defRPr sz="2000"/>
            </a:pPr>
            <a:r>
              <a:t>At $0.10 per kW-hr., this costs 0.4 cents to accelerate the JPods to 30 mph.</a:t>
            </a:r>
          </a:p>
        </p:txBody>
      </p:sp>
      <p:pic>
        <p:nvPicPr>
          <p:cNvPr id="248" name="Picture 2" descr="Picture 2"/>
          <p:cNvPicPr>
            <a:picLocks noChangeAspect="1"/>
          </p:cNvPicPr>
          <p:nvPr/>
        </p:nvPicPr>
        <p:blipFill>
          <a:blip r:embed="rId2">
            <a:extLst/>
          </a:blip>
          <a:stretch>
            <a:fillRect/>
          </a:stretch>
        </p:blipFill>
        <p:spPr>
          <a:xfrm>
            <a:off x="2362200" y="4433689"/>
            <a:ext cx="3276600" cy="2064260"/>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0" name="Title 1"/>
          <p:cNvSpPr/>
          <p:nvPr>
            <p:ph type="title"/>
          </p:nvPr>
        </p:nvSpPr>
        <p:spPr>
          <a:xfrm>
            <a:off x="457200" y="15432"/>
            <a:ext cx="6477000" cy="746569"/>
          </a:xfrm>
          <a:prstGeom prst="rect">
            <a:avLst/>
          </a:prstGeom>
        </p:spPr>
        <p:txBody>
          <a:bodyPr/>
          <a:lstStyle/>
          <a:p>
            <a:pPr/>
            <a:r>
              <a:t>JPods Steady Speed Energy Use</a:t>
            </a:r>
          </a:p>
        </p:txBody>
      </p:sp>
      <p:sp>
        <p:nvSpPr>
          <p:cNvPr id="251" name="Content Placeholder 2"/>
          <p:cNvSpPr/>
          <p:nvPr>
            <p:ph type="body" sz="half" idx="1"/>
          </p:nvPr>
        </p:nvSpPr>
        <p:spPr>
          <a:xfrm>
            <a:off x="457200" y="1143000"/>
            <a:ext cx="3276600" cy="4495799"/>
          </a:xfrm>
          <a:prstGeom prst="rect">
            <a:avLst/>
          </a:prstGeom>
        </p:spPr>
        <p:txBody>
          <a:bodyPr/>
          <a:lstStyle/>
          <a:p>
            <a:pPr/>
            <a:r>
              <a:t>In Part 1 the continuous energy use of a JPods at 30 mph in still air was found to be 1446 W (1.446 kW).</a:t>
            </a:r>
          </a:p>
          <a:p>
            <a:pPr/>
          </a:p>
          <a:p>
            <a:pPr/>
            <a:r>
              <a:t>One hour of steady speed operation uses</a:t>
            </a:r>
          </a:p>
          <a:p>
            <a:pPr/>
            <a:r>
              <a:t>   1.466 kW-hr of energy.</a:t>
            </a:r>
          </a:p>
          <a:p>
            <a:pPr/>
          </a:p>
          <a:p>
            <a:pPr/>
            <a:r>
              <a:t>At $0.10 per kW-hr., this costs 10.5 cents.</a:t>
            </a:r>
          </a:p>
        </p:txBody>
      </p:sp>
      <p:pic>
        <p:nvPicPr>
          <p:cNvPr id="252" name="Picture 2" descr="Picture 2"/>
          <p:cNvPicPr>
            <a:picLocks noChangeAspect="1"/>
          </p:cNvPicPr>
          <p:nvPr/>
        </p:nvPicPr>
        <p:blipFill>
          <a:blip r:embed="rId2">
            <a:extLst/>
          </a:blip>
          <a:stretch>
            <a:fillRect/>
          </a:stretch>
        </p:blipFill>
        <p:spPr>
          <a:xfrm>
            <a:off x="3834374" y="1371600"/>
            <a:ext cx="4871476" cy="3657601"/>
          </a:xfrm>
          <a:prstGeom prst="rect">
            <a:avLst/>
          </a:prstGeom>
          <a:ln w="12700">
            <a:miter lim="400000"/>
          </a:ln>
        </p:spPr>
      </p:pic>
      <p:pic>
        <p:nvPicPr>
          <p:cNvPr id="253" name="Picture 2" descr="Picture 2"/>
          <p:cNvPicPr>
            <a:picLocks noChangeAspect="1"/>
          </p:cNvPicPr>
          <p:nvPr/>
        </p:nvPicPr>
        <p:blipFill>
          <a:blip r:embed="rId3">
            <a:extLst/>
          </a:blip>
          <a:stretch>
            <a:fillRect/>
          </a:stretch>
        </p:blipFill>
        <p:spPr>
          <a:xfrm>
            <a:off x="1752600" y="4724400"/>
            <a:ext cx="1828800" cy="1828800"/>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5" name="TextBox 2"/>
          <p:cNvSpPr/>
          <p:nvPr/>
        </p:nvSpPr>
        <p:spPr>
          <a:xfrm>
            <a:off x="762000" y="1142999"/>
            <a:ext cx="7543800" cy="496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When decelerating, the JPods will not use any more energy than when idle.  If the bogie wheel motor have regenerative capability, the motors can behave as generators and put electricity back into the JPods batteries.</a:t>
            </a:r>
          </a:p>
          <a:p>
            <a:pPr>
              <a:defRPr sz="2000"/>
            </a:pPr>
          </a:p>
          <a:p>
            <a:pPr>
              <a:defRPr sz="2000"/>
            </a:pPr>
            <a:r>
              <a:t>An idle JPods will consume 1.03 kW-hr for each hour it sits idle. The deceleration time is about the same as the acceleration time, 6.84 seconds.</a:t>
            </a:r>
          </a:p>
          <a:p>
            <a:pPr>
              <a:defRPr sz="2000"/>
            </a:pPr>
          </a:p>
          <a:p>
            <a:pPr>
              <a:defRPr sz="2000"/>
            </a:pPr>
            <a:r>
              <a:t>At $0.10 per kW-hr., this costs</a:t>
            </a:r>
          </a:p>
          <a:p>
            <a:pPr>
              <a:defRPr sz="2000"/>
            </a:pPr>
            <a:r>
              <a:t>	1.03 kW *  6.84 sec  *    </a:t>
            </a:r>
            <a:r>
              <a:rPr u="sng"/>
              <a:t>1 hour </a:t>
            </a:r>
            <a:r>
              <a:t>  * </a:t>
            </a:r>
            <a:r>
              <a:rPr u="sng"/>
              <a:t>$0.10</a:t>
            </a:r>
            <a:r>
              <a:t>    =  $0.0002</a:t>
            </a:r>
          </a:p>
          <a:p>
            <a:pPr>
              <a:defRPr sz="2000"/>
            </a:pPr>
            <a:r>
              <a:t>			         3600 sec     kW-hr</a:t>
            </a:r>
          </a:p>
          <a:p>
            <a:pPr>
              <a:defRPr sz="2000"/>
            </a:pPr>
            <a:r>
              <a:t> </a:t>
            </a:r>
          </a:p>
          <a:p>
            <a:pPr>
              <a:defRPr sz="2000"/>
            </a:pPr>
            <a:r>
              <a:t>		--- or ---</a:t>
            </a:r>
          </a:p>
          <a:p>
            <a:pPr>
              <a:defRPr sz="2000"/>
            </a:pPr>
            <a:r>
              <a:t>		0.02 cents</a:t>
            </a:r>
          </a:p>
        </p:txBody>
      </p:sp>
      <p:sp>
        <p:nvSpPr>
          <p:cNvPr id="256" name="Title 1"/>
          <p:cNvSpPr/>
          <p:nvPr/>
        </p:nvSpPr>
        <p:spPr>
          <a:xfrm>
            <a:off x="1426579" y="228599"/>
            <a:ext cx="6477001" cy="74656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lgn="ctr">
              <a:defRPr sz="2800"/>
            </a:lvl1pPr>
          </a:lstStyle>
          <a:p>
            <a:pPr/>
            <a:r>
              <a:t>JPods Deceleration Energy Use</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8" name="Title 1"/>
          <p:cNvSpPr/>
          <p:nvPr>
            <p:ph type="title"/>
          </p:nvPr>
        </p:nvSpPr>
        <p:spPr>
          <a:xfrm>
            <a:off x="457200" y="274638"/>
            <a:ext cx="8229600" cy="639763"/>
          </a:xfrm>
          <a:prstGeom prst="rect">
            <a:avLst/>
          </a:prstGeom>
        </p:spPr>
        <p:txBody>
          <a:bodyPr/>
          <a:lstStyle/>
          <a:p>
            <a:pPr/>
            <a:r>
              <a:t>Putting the Energy and Its Costs Together</a:t>
            </a:r>
          </a:p>
        </p:txBody>
      </p:sp>
      <p:sp>
        <p:nvSpPr>
          <p:cNvPr id="259" name="Rectangle 2"/>
          <p:cNvSpPr/>
          <p:nvPr/>
        </p:nvSpPr>
        <p:spPr>
          <a:xfrm>
            <a:off x="6248400" y="1676399"/>
            <a:ext cx="2720575" cy="222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pc="50" sz="13800">
                <a:solidFill>
                  <a:srgbClr val="C02924"/>
                </a:solidFill>
                <a:effectLst>
                  <a:outerShdw sx="100000" sy="100000" kx="0" ky="0" algn="b" rotWithShape="0" blurRad="76200" dist="50800" dir="5400000">
                    <a:srgbClr val="000000">
                      <a:alpha val="64999"/>
                    </a:srgbClr>
                  </a:outerShdw>
                </a:effectLst>
              </a:defRPr>
            </a:lvl1pPr>
          </a:lstStyle>
          <a:p>
            <a:pPr/>
            <a:r>
              <a:t>$?</a:t>
            </a:r>
          </a:p>
        </p:txBody>
      </p:sp>
      <p:sp>
        <p:nvSpPr>
          <p:cNvPr id="260" name="TextBox 3"/>
          <p:cNvSpPr/>
          <p:nvPr/>
        </p:nvSpPr>
        <p:spPr>
          <a:xfrm>
            <a:off x="609600" y="1970662"/>
            <a:ext cx="5715000" cy="405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total energy use is</a:t>
            </a:r>
          </a:p>
          <a:p>
            <a:pPr>
              <a:defRPr sz="2000"/>
            </a:pPr>
            <a:r>
              <a:t>Waiting     </a:t>
            </a:r>
            <a:r>
              <a:rPr u="sng"/>
              <a:t>3 min</a:t>
            </a:r>
            <a:r>
              <a:t>        * </a:t>
            </a:r>
            <a:r>
              <a:rPr u="sng"/>
              <a:t>1.03 kW-hr</a:t>
            </a:r>
            <a:r>
              <a:t>  =  0.052 kW-hr</a:t>
            </a:r>
          </a:p>
          <a:p>
            <a:pPr>
              <a:defRPr sz="2000"/>
            </a:pPr>
            <a:r>
              <a:t>                60 min/hr.             Hour</a:t>
            </a:r>
          </a:p>
          <a:p>
            <a:pPr>
              <a:defRPr sz="2000"/>
            </a:pPr>
            <a:r>
              <a:t>Accelerating                                           0.0402 kW-hr.</a:t>
            </a:r>
          </a:p>
          <a:p>
            <a:pPr>
              <a:defRPr sz="2000"/>
            </a:pPr>
            <a:r>
              <a:t>Steady Speed</a:t>
            </a:r>
          </a:p>
          <a:p>
            <a:pPr>
              <a:defRPr sz="2000"/>
            </a:pPr>
            <a:r>
              <a:t>                   </a:t>
            </a:r>
            <a:r>
              <a:rPr u="sng"/>
              <a:t>15 min</a:t>
            </a:r>
            <a:r>
              <a:t>     * </a:t>
            </a:r>
            <a:r>
              <a:rPr u="sng"/>
              <a:t>1.47 kW-hr</a:t>
            </a:r>
            <a:r>
              <a:t>  =  0.368 kW-hr</a:t>
            </a:r>
          </a:p>
          <a:p>
            <a:pPr>
              <a:defRPr sz="2000"/>
            </a:pPr>
            <a:r>
              <a:t>                60 min/hr.             Hour</a:t>
            </a:r>
          </a:p>
          <a:p>
            <a:pPr>
              <a:defRPr sz="2000"/>
            </a:pPr>
            <a:r>
              <a:t>Decelerating                                           0.002 kW-hr.</a:t>
            </a:r>
          </a:p>
          <a:p>
            <a:pPr>
              <a:defRPr sz="2000"/>
            </a:pPr>
          </a:p>
          <a:p>
            <a:pPr>
              <a:defRPr sz="2000"/>
            </a:pPr>
            <a:r>
              <a:t>		TOTAL ENERGY       0.462 kW-hr</a:t>
            </a:r>
          </a:p>
          <a:p>
            <a:pPr>
              <a:defRPr sz="2000"/>
            </a:pPr>
          </a:p>
          <a:p>
            <a:pPr>
              <a:defRPr sz="2000"/>
            </a:pPr>
            <a:r>
              <a:t>At $0.10 per kW-hr., this trip costs 4.6 cents.</a:t>
            </a:r>
          </a:p>
          <a:p>
            <a:pPr>
              <a:defRPr sz="2000"/>
            </a:pPr>
            <a:r>
              <a:t>  --- or ---   0.061 cents/per mile</a:t>
            </a:r>
          </a:p>
        </p:txBody>
      </p:sp>
      <p:pic>
        <p:nvPicPr>
          <p:cNvPr id="261" name="Picture 2" descr="Picture 2"/>
          <p:cNvPicPr>
            <a:picLocks noChangeAspect="1"/>
          </p:cNvPicPr>
          <p:nvPr/>
        </p:nvPicPr>
        <p:blipFill>
          <a:blip r:embed="rId2">
            <a:extLst/>
          </a:blip>
          <a:stretch>
            <a:fillRect/>
          </a:stretch>
        </p:blipFill>
        <p:spPr>
          <a:xfrm>
            <a:off x="6172200" y="4648200"/>
            <a:ext cx="1857375" cy="1828800"/>
          </a:xfrm>
          <a:prstGeom prst="rect">
            <a:avLst/>
          </a:prstGeom>
          <a:ln w="12700">
            <a:miter lim="400000"/>
          </a:ln>
        </p:spPr>
      </p:pic>
      <p:sp>
        <p:nvSpPr>
          <p:cNvPr id="262" name="Rectangle 4"/>
          <p:cNvSpPr/>
          <p:nvPr/>
        </p:nvSpPr>
        <p:spPr>
          <a:xfrm>
            <a:off x="533400" y="985777"/>
            <a:ext cx="8001000"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a:r>
              <a:t>A JPods waits for about 3 minutes until the next passenger climbs aboard.  The typical JPods trip takes about 15 minutes.  A 15 minute trip is  7.5 miles.</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4" name="Title 1"/>
          <p:cNvSpPr/>
          <p:nvPr>
            <p:ph type="title"/>
          </p:nvPr>
        </p:nvSpPr>
        <p:spPr>
          <a:prstGeom prst="rect">
            <a:avLst/>
          </a:prstGeom>
        </p:spPr>
        <p:txBody>
          <a:bodyPr/>
          <a:lstStyle/>
          <a:p>
            <a:pPr/>
            <a:r>
              <a:t>Compare JPods to Other Transportation Methods</a:t>
            </a:r>
          </a:p>
        </p:txBody>
      </p:sp>
      <p:sp>
        <p:nvSpPr>
          <p:cNvPr id="265" name="Rectangle 2"/>
          <p:cNvSpPr/>
          <p:nvPr/>
        </p:nvSpPr>
        <p:spPr>
          <a:xfrm>
            <a:off x="1066800" y="1203960"/>
            <a:ext cx="7010400" cy="2085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i="1" sz="2000"/>
            </a:pPr>
            <a:r>
              <a:t>Source:  Department of Energy’s Transportation Energy Data Book</a:t>
            </a:r>
          </a:p>
          <a:p>
            <a:pPr>
              <a:defRPr i="1" sz="1000"/>
            </a:pPr>
          </a:p>
          <a:p>
            <a:pPr>
              <a:defRPr i="1" sz="2000"/>
            </a:pPr>
            <a:r>
              <a:t> Transporting a passenger one mile </a:t>
            </a:r>
          </a:p>
          <a:p>
            <a:pPr>
              <a:defRPr i="1" sz="2000"/>
            </a:pPr>
            <a:r>
              <a:t>	by car requires 3447 BTUs  =  1.01 kW-hr</a:t>
            </a:r>
          </a:p>
          <a:p>
            <a:pPr>
              <a:defRPr i="1" sz="2000"/>
            </a:pPr>
            <a:r>
              <a:t>	by bus requires 4118 BTUs  =  1.21 kW-hr</a:t>
            </a:r>
          </a:p>
          <a:p>
            <a:pPr>
              <a:defRPr i="1" sz="2000"/>
            </a:pPr>
            <a:r>
              <a:t>	by rail requires 2520 BTUs  = 0.75 kW-hr.</a:t>
            </a:r>
          </a:p>
          <a:p>
            <a:pPr>
              <a:defRPr i="1" sz="2000"/>
            </a:pPr>
            <a:r>
              <a:t>	</a:t>
            </a:r>
            <a:r>
              <a:rPr>
                <a:solidFill>
                  <a:srgbClr val="7030A0"/>
                </a:solidFill>
              </a:rPr>
              <a:t>by JPods requires                    =  0.062 kW-hr</a:t>
            </a:r>
          </a:p>
        </p:txBody>
      </p:sp>
      <p:pic>
        <p:nvPicPr>
          <p:cNvPr id="266" name="CostPollutionPerPassengerMileSelfReliance.png" descr="CostPollutionPerPassengerMileSelfReliance.png"/>
          <p:cNvPicPr>
            <a:picLocks noChangeAspect="1"/>
          </p:cNvPicPr>
          <p:nvPr/>
        </p:nvPicPr>
        <p:blipFill>
          <a:blip r:embed="rId2">
            <a:extLst/>
          </a:blip>
          <a:stretch>
            <a:fillRect/>
          </a:stretch>
        </p:blipFill>
        <p:spPr>
          <a:xfrm>
            <a:off x="1800124" y="3429000"/>
            <a:ext cx="5543752" cy="3285090"/>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8" name="www.JPods.com"/>
          <p:cNvSpPr/>
          <p:nvPr/>
        </p:nvSpPr>
        <p:spPr>
          <a:xfrm>
            <a:off x="7706320" y="6482953"/>
            <a:ext cx="1215895" cy="17859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27905" marR="28574" defTabSz="642937">
              <a:buClr>
                <a:srgbClr val="B3B3B3"/>
              </a:buClr>
              <a:buFont typeface="Arial"/>
              <a:defRPr sz="1200" u="sng">
                <a:solidFill>
                  <a:srgbClr val="009999"/>
                </a:solidFill>
                <a:uFill>
                  <a:solidFill>
                    <a:srgbClr val="009999"/>
                  </a:solidFill>
                </a:uFill>
                <a:latin typeface="Arial"/>
                <a:ea typeface="Arial"/>
                <a:cs typeface="Arial"/>
                <a:sym typeface="Arial"/>
                <a:hlinkClick r:id="rId3" invalidUrl="" action="" tgtFrame="" tooltip="" history="1" highlightClick="0" endSnd="0"/>
              </a:defRPr>
            </a:lvl1pPr>
          </a:lstStyle>
          <a:p>
            <a:pPr>
              <a:defRPr sz="800" u="none">
                <a:solidFill>
                  <a:srgbClr val="000000"/>
                </a:solidFill>
                <a:uFill>
                  <a:solidFill>
                    <a:srgbClr val="000000"/>
                  </a:solidFill>
                </a:uFill>
                <a:latin typeface="Gill Sans"/>
                <a:ea typeface="Gill Sans"/>
                <a:cs typeface="Gill Sans"/>
                <a:sym typeface="Gill Sans"/>
              </a:defRPr>
            </a:pPr>
            <a:r>
              <a:rPr sz="1200" u="sng">
                <a:solidFill>
                  <a:srgbClr val="009999"/>
                </a:solidFill>
                <a:uFill>
                  <a:solidFill>
                    <a:srgbClr val="009999"/>
                  </a:solidFill>
                </a:uFill>
                <a:latin typeface="Arial"/>
                <a:ea typeface="Arial"/>
                <a:cs typeface="Arial"/>
                <a:sym typeface="Arial"/>
                <a:hlinkClick r:id="rId3" invalidUrl="" action="" tgtFrame="" tooltip="" history="1" highlightClick="0" endSnd="0"/>
              </a:rPr>
              <a:t>www.JPods.com</a:t>
            </a:r>
          </a:p>
        </p:txBody>
      </p:sp>
      <p:pic>
        <p:nvPicPr>
          <p:cNvPr id="269" name="ParasiticEnergyRatio900.png" descr="ParasiticEnergyRatio900.png"/>
          <p:cNvPicPr>
            <a:picLocks noChangeAspect="1"/>
          </p:cNvPicPr>
          <p:nvPr/>
        </p:nvPicPr>
        <p:blipFill>
          <a:blip r:embed="rId4">
            <a:extLst/>
          </a:blip>
          <a:srcRect l="0" t="10801" r="49126" b="0"/>
          <a:stretch>
            <a:fillRect/>
          </a:stretch>
        </p:blipFill>
        <p:spPr>
          <a:xfrm>
            <a:off x="4607718" y="3429000"/>
            <a:ext cx="4389383" cy="3429000"/>
          </a:xfrm>
          <a:prstGeom prst="rect">
            <a:avLst/>
          </a:prstGeom>
          <a:ln w="12700"/>
        </p:spPr>
      </p:pic>
      <p:pic>
        <p:nvPicPr>
          <p:cNvPr id="270" name="Freight-rail_train.jpg" descr="Freight-rail_train.jpg"/>
          <p:cNvPicPr>
            <a:picLocks noChangeAspect="1"/>
          </p:cNvPicPr>
          <p:nvPr/>
        </p:nvPicPr>
        <p:blipFill>
          <a:blip r:embed="rId5">
            <a:extLst/>
          </a:blip>
          <a:stretch>
            <a:fillRect/>
          </a:stretch>
        </p:blipFill>
        <p:spPr>
          <a:xfrm>
            <a:off x="5573971" y="1239525"/>
            <a:ext cx="2921059" cy="2193143"/>
          </a:xfrm>
          <a:prstGeom prst="rect">
            <a:avLst/>
          </a:prstGeom>
          <a:ln w="12700"/>
        </p:spPr>
      </p:pic>
      <p:sp>
        <p:nvSpPr>
          <p:cNvPr id="271" name="Freight rail average 476 ton-miles per gallon because they do not repetitively start-stop.…"/>
          <p:cNvSpPr/>
          <p:nvPr/>
        </p:nvSpPr>
        <p:spPr>
          <a:xfrm>
            <a:off x="1187384" y="1184991"/>
            <a:ext cx="3009288" cy="1436390"/>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p>
            <a:pPr defTabSz="642937">
              <a:buClr>
                <a:srgbClr val="000000"/>
              </a:buClr>
              <a:buFont typeface="Arial"/>
              <a:defRPr sz="1600">
                <a:uFill>
                  <a:solidFill>
                    <a:srgbClr val="000000"/>
                  </a:solidFill>
                </a:uFill>
                <a:latin typeface="Arial"/>
                <a:ea typeface="Arial"/>
                <a:cs typeface="Arial"/>
                <a:sym typeface="Arial"/>
              </a:defRPr>
            </a:pPr>
            <a:r>
              <a:t>Freight rail average 476 ton-miles per gallon because they do not repetitively start-stop.</a:t>
            </a:r>
          </a:p>
          <a:p>
            <a:pPr defTabSz="642937">
              <a:buClr>
                <a:srgbClr val="000000"/>
              </a:buClr>
              <a:buFont typeface="Arial"/>
              <a:defRPr sz="1600">
                <a:uFill>
                  <a:solidFill>
                    <a:srgbClr val="000000"/>
                  </a:solidFill>
                </a:uFill>
                <a:latin typeface="Arial"/>
                <a:ea typeface="Arial"/>
                <a:cs typeface="Arial"/>
                <a:sym typeface="Arial"/>
              </a:defRPr>
            </a:pPr>
          </a:p>
          <a:p>
            <a:pPr defTabSz="642937">
              <a:buClr>
                <a:srgbClr val="000000"/>
              </a:buClr>
              <a:buFont typeface="Arial"/>
              <a:defRPr sz="1600">
                <a:uFill>
                  <a:solidFill>
                    <a:srgbClr val="000000"/>
                  </a:solidFill>
                </a:uFill>
                <a:latin typeface="Arial"/>
                <a:ea typeface="Arial"/>
                <a:cs typeface="Arial"/>
                <a:sym typeface="Arial"/>
              </a:defRPr>
            </a:pPr>
            <a:r>
              <a:t>Eliminate Start-Stops</a:t>
            </a:r>
          </a:p>
          <a:p>
            <a:pPr defTabSz="642937">
              <a:buClr>
                <a:srgbClr val="000000"/>
              </a:buClr>
              <a:buFont typeface="Arial"/>
              <a:defRPr sz="1600">
                <a:uFill>
                  <a:solidFill>
                    <a:srgbClr val="000000"/>
                  </a:solidFill>
                </a:uFill>
                <a:latin typeface="Arial"/>
                <a:ea typeface="Arial"/>
                <a:cs typeface="Arial"/>
                <a:sym typeface="Arial"/>
              </a:defRPr>
            </a:pPr>
            <a:r>
              <a:t>Eliminate Parasitic Mass</a:t>
            </a:r>
          </a:p>
        </p:txBody>
      </p:sp>
      <p:sp>
        <p:nvSpPr>
          <p:cNvPr id="272" name="Parasitic Energy Ratio"/>
          <p:cNvSpPr/>
          <p:nvPr/>
        </p:nvSpPr>
        <p:spPr>
          <a:xfrm>
            <a:off x="413000" y="2843908"/>
            <a:ext cx="3783672" cy="417067"/>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lvl1pPr algn="ctr" defTabSz="642937">
              <a:buClr>
                <a:srgbClr val="000000"/>
              </a:buClr>
              <a:buFont typeface="Arial"/>
              <a:defRPr b="1" i="1" sz="2400">
                <a:uFill>
                  <a:solidFill>
                    <a:srgbClr val="000000"/>
                  </a:solidFill>
                </a:uFill>
                <a:latin typeface="Arial"/>
                <a:ea typeface="Arial"/>
                <a:cs typeface="Arial"/>
                <a:sym typeface="Arial"/>
              </a:defRPr>
            </a:lvl1pPr>
          </a:lstStyle>
          <a:p>
            <a:pPr/>
            <a:r>
              <a:t>Parasitic Energy Ratio</a:t>
            </a:r>
          </a:p>
        </p:txBody>
      </p:sp>
      <p:sp>
        <p:nvSpPr>
          <p:cNvPr id="273" name="Rectangle"/>
          <p:cNvSpPr/>
          <p:nvPr/>
        </p:nvSpPr>
        <p:spPr>
          <a:xfrm>
            <a:off x="227149" y="2843387"/>
            <a:ext cx="4371641" cy="3812902"/>
          </a:xfrm>
          <a:prstGeom prst="rect">
            <a:avLst/>
          </a:prstGeom>
          <a:ln w="12700">
            <a:solidFill>
              <a:srgbClr val="000000"/>
            </a:solidFill>
          </a:ln>
        </p:spPr>
        <p:txBody>
          <a:bodyPr lIns="35718" tIns="35718" rIns="35718" bIns="35718" anchor="ctr"/>
          <a:lstStyle/>
          <a:p>
            <a:pPr marL="28574" marR="28574" defTabSz="642937">
              <a:defRPr sz="800">
                <a:uFill>
                  <a:solidFill>
                    <a:srgbClr val="000000"/>
                  </a:solidFill>
                </a:uFill>
                <a:latin typeface="Gill Sans"/>
                <a:ea typeface="Gill Sans"/>
                <a:cs typeface="Gill Sans"/>
                <a:sym typeface="Gill Sans"/>
              </a:defRPr>
            </a:pPr>
          </a:p>
        </p:txBody>
      </p:sp>
      <p:pic>
        <p:nvPicPr>
          <p:cNvPr id="274" name="PeoplePushingCar.jpg" descr="PeoplePushingCar.jpg"/>
          <p:cNvPicPr>
            <a:picLocks noChangeAspect="1"/>
          </p:cNvPicPr>
          <p:nvPr/>
        </p:nvPicPr>
        <p:blipFill>
          <a:blip r:embed="rId6">
            <a:extLst/>
          </a:blip>
          <a:srcRect l="19388" t="0" r="0" b="0"/>
          <a:stretch>
            <a:fillRect/>
          </a:stretch>
        </p:blipFill>
        <p:spPr>
          <a:xfrm>
            <a:off x="611217" y="3729544"/>
            <a:ext cx="1633575" cy="1351264"/>
          </a:xfrm>
          <a:prstGeom prst="rect">
            <a:avLst/>
          </a:prstGeom>
          <a:ln w="12700"/>
        </p:spPr>
      </p:pic>
      <p:pic>
        <p:nvPicPr>
          <p:cNvPr id="275" name="Stop_Start_Lights.png" descr="Stop_Start_Lights.png"/>
          <p:cNvPicPr>
            <a:picLocks noChangeAspect="1"/>
          </p:cNvPicPr>
          <p:nvPr/>
        </p:nvPicPr>
        <p:blipFill>
          <a:blip r:embed="rId7">
            <a:extLst/>
          </a:blip>
          <a:stretch>
            <a:fillRect/>
          </a:stretch>
        </p:blipFill>
        <p:spPr>
          <a:xfrm>
            <a:off x="2938126" y="4351385"/>
            <a:ext cx="1390976" cy="1564615"/>
          </a:xfrm>
          <a:prstGeom prst="rect">
            <a:avLst/>
          </a:prstGeom>
          <a:ln w="12700"/>
        </p:spPr>
      </p:pic>
      <p:sp>
        <p:nvSpPr>
          <p:cNvPr id="276" name="Moving Mass…"/>
          <p:cNvSpPr/>
          <p:nvPr/>
        </p:nvSpPr>
        <p:spPr>
          <a:xfrm>
            <a:off x="315248" y="3244230"/>
            <a:ext cx="2225513" cy="472022"/>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p>
            <a:pPr algn="ctr" defTabSz="642937">
              <a:buClr>
                <a:srgbClr val="000000"/>
              </a:buClr>
              <a:buFont typeface="Arial"/>
              <a:defRPr b="1" i="1" sz="1400">
                <a:uFill>
                  <a:solidFill>
                    <a:srgbClr val="000000"/>
                  </a:solidFill>
                </a:uFill>
                <a:latin typeface="Arial"/>
                <a:ea typeface="Arial"/>
                <a:cs typeface="Arial"/>
                <a:sym typeface="Arial"/>
              </a:defRPr>
            </a:pPr>
            <a:r>
              <a:t>Moving Mass</a:t>
            </a:r>
          </a:p>
          <a:p>
            <a:pPr algn="ctr" defTabSz="642937">
              <a:buClr>
                <a:srgbClr val="000000"/>
              </a:buClr>
              <a:buFont typeface="Arial"/>
              <a:defRPr b="1" i="1" sz="1400">
                <a:uFill>
                  <a:solidFill>
                    <a:srgbClr val="000000"/>
                  </a:solidFill>
                </a:uFill>
                <a:latin typeface="Arial"/>
                <a:ea typeface="Arial"/>
                <a:cs typeface="Arial"/>
                <a:sym typeface="Arial"/>
              </a:defRPr>
            </a:pPr>
            <a:r>
              <a:t>4,000 + 120</a:t>
            </a:r>
          </a:p>
        </p:txBody>
      </p:sp>
      <p:sp>
        <p:nvSpPr>
          <p:cNvPr id="277" name="Payload Mass…"/>
          <p:cNvSpPr/>
          <p:nvPr/>
        </p:nvSpPr>
        <p:spPr>
          <a:xfrm>
            <a:off x="137511" y="6099894"/>
            <a:ext cx="2528429" cy="472022"/>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p>
            <a:pPr algn="ctr" defTabSz="642937">
              <a:buClr>
                <a:srgbClr val="000000"/>
              </a:buClr>
              <a:buFont typeface="Arial"/>
              <a:defRPr b="1" i="1" sz="1400">
                <a:uFill>
                  <a:solidFill>
                    <a:srgbClr val="000000"/>
                  </a:solidFill>
                </a:uFill>
                <a:latin typeface="Arial"/>
                <a:ea typeface="Arial"/>
                <a:cs typeface="Arial"/>
                <a:sym typeface="Arial"/>
              </a:defRPr>
            </a:pPr>
            <a:r>
              <a:t>Payload Mass</a:t>
            </a:r>
          </a:p>
          <a:p>
            <a:pPr algn="ctr" defTabSz="642937">
              <a:buClr>
                <a:srgbClr val="000000"/>
              </a:buClr>
              <a:buFont typeface="Arial"/>
              <a:defRPr b="1" i="1" sz="1400">
                <a:uFill>
                  <a:solidFill>
                    <a:srgbClr val="000000"/>
                  </a:solidFill>
                </a:uFill>
                <a:latin typeface="Arial"/>
                <a:ea typeface="Arial"/>
                <a:cs typeface="Arial"/>
                <a:sym typeface="Arial"/>
              </a:defRPr>
            </a:pPr>
            <a:r>
              <a:t>120 pounds</a:t>
            </a:r>
          </a:p>
        </p:txBody>
      </p:sp>
      <p:sp>
        <p:nvSpPr>
          <p:cNvPr id="278" name="Start-Stop…"/>
          <p:cNvSpPr/>
          <p:nvPr/>
        </p:nvSpPr>
        <p:spPr>
          <a:xfrm>
            <a:off x="2318945" y="3483502"/>
            <a:ext cx="2528428" cy="675221"/>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p>
            <a:pPr algn="ctr" defTabSz="642937">
              <a:buClr>
                <a:srgbClr val="000000"/>
              </a:buClr>
              <a:buFont typeface="Arial"/>
              <a:defRPr b="1" i="1" sz="1400">
                <a:uFill>
                  <a:solidFill>
                    <a:srgbClr val="000000"/>
                  </a:solidFill>
                </a:uFill>
                <a:latin typeface="Arial"/>
                <a:ea typeface="Arial"/>
                <a:cs typeface="Arial"/>
                <a:sym typeface="Arial"/>
              </a:defRPr>
            </a:pPr>
            <a:r>
              <a:t>Start-Stop</a:t>
            </a:r>
          </a:p>
          <a:p>
            <a:pPr algn="ctr" defTabSz="642937">
              <a:buClr>
                <a:srgbClr val="000000"/>
              </a:buClr>
              <a:buFont typeface="Arial"/>
              <a:defRPr b="1" i="1" sz="1400">
                <a:uFill>
                  <a:solidFill>
                    <a:srgbClr val="000000"/>
                  </a:solidFill>
                </a:uFill>
                <a:latin typeface="Arial"/>
                <a:ea typeface="Arial"/>
                <a:cs typeface="Arial"/>
                <a:sym typeface="Arial"/>
              </a:defRPr>
            </a:pPr>
            <a:r>
              <a:t>applications</a:t>
            </a:r>
          </a:p>
          <a:p>
            <a:pPr algn="ctr" defTabSz="642937">
              <a:buClr>
                <a:srgbClr val="000000"/>
              </a:buClr>
              <a:buFont typeface="Arial"/>
              <a:defRPr b="1" i="1" sz="1400">
                <a:uFill>
                  <a:solidFill>
                    <a:srgbClr val="000000"/>
                  </a:solidFill>
                </a:uFill>
                <a:latin typeface="Arial"/>
                <a:ea typeface="Arial"/>
                <a:cs typeface="Arial"/>
                <a:sym typeface="Arial"/>
              </a:defRPr>
            </a:pPr>
            <a:r>
              <a:t>of power</a:t>
            </a:r>
          </a:p>
        </p:txBody>
      </p:sp>
      <p:sp>
        <p:nvSpPr>
          <p:cNvPr id="279" name="Line"/>
          <p:cNvSpPr/>
          <p:nvPr/>
        </p:nvSpPr>
        <p:spPr>
          <a:xfrm>
            <a:off x="498614" y="5216284"/>
            <a:ext cx="1806222" cy="1"/>
          </a:xfrm>
          <a:prstGeom prst="line">
            <a:avLst/>
          </a:prstGeom>
          <a:ln w="12700">
            <a:solidFill>
              <a:srgbClr val="000000"/>
            </a:solidFill>
          </a:ln>
        </p:spPr>
        <p:txBody>
          <a:bodyPr lIns="0" tIns="0" rIns="0" bIns="0"/>
          <a:lstStyle/>
          <a:p>
            <a:pPr defTabSz="321468">
              <a:defRPr sz="800">
                <a:latin typeface="+mj-lt"/>
                <a:ea typeface="+mj-ea"/>
                <a:cs typeface="+mj-cs"/>
                <a:sym typeface="Helvetica"/>
              </a:defRPr>
            </a:pPr>
          </a:p>
        </p:txBody>
      </p:sp>
      <p:sp>
        <p:nvSpPr>
          <p:cNvPr id="280" name="x"/>
          <p:cNvSpPr/>
          <p:nvPr/>
        </p:nvSpPr>
        <p:spPr>
          <a:xfrm>
            <a:off x="2352568" y="4911399"/>
            <a:ext cx="477783" cy="528043"/>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lvl1pPr algn="ctr" defTabSz="642937">
              <a:buClr>
                <a:srgbClr val="000000"/>
              </a:buClr>
              <a:buFont typeface="Arial"/>
              <a:defRPr b="1" i="1" sz="3200">
                <a:uFill>
                  <a:solidFill>
                    <a:srgbClr val="000000"/>
                  </a:solidFill>
                </a:uFill>
                <a:latin typeface="Arial"/>
                <a:ea typeface="Arial"/>
                <a:cs typeface="Arial"/>
                <a:sym typeface="Arial"/>
              </a:defRPr>
            </a:lvl1pPr>
          </a:lstStyle>
          <a:p>
            <a:pPr/>
            <a:r>
              <a:t>x</a:t>
            </a:r>
          </a:p>
        </p:txBody>
      </p:sp>
      <p:pic>
        <p:nvPicPr>
          <p:cNvPr id="281" name="PeoplePushingCar.jpg" descr="PeoplePushingCar.jpg"/>
          <p:cNvPicPr>
            <a:picLocks noChangeAspect="1"/>
          </p:cNvPicPr>
          <p:nvPr/>
        </p:nvPicPr>
        <p:blipFill>
          <a:blip r:embed="rId6">
            <a:extLst/>
          </a:blip>
          <a:srcRect l="24087" t="29069" r="55449" b="29069"/>
          <a:stretch>
            <a:fillRect/>
          </a:stretch>
        </p:blipFill>
        <p:spPr>
          <a:xfrm>
            <a:off x="1194389" y="5398197"/>
            <a:ext cx="414673" cy="565661"/>
          </a:xfrm>
          <a:prstGeom prst="rect">
            <a:avLst/>
          </a:prstGeom>
          <a:ln w="12700"/>
        </p:spPr>
      </p:pic>
      <p:sp>
        <p:nvSpPr>
          <p:cNvPr id="282" name="Parasitic Energy Ratio"/>
          <p:cNvSpPr/>
          <p:nvPr>
            <p:ph type="title"/>
          </p:nvPr>
        </p:nvSpPr>
        <p:spPr>
          <a:xfrm>
            <a:off x="457200" y="274638"/>
            <a:ext cx="8229600" cy="1143001"/>
          </a:xfrm>
          <a:prstGeom prst="rect">
            <a:avLst/>
          </a:prstGeom>
        </p:spPr>
        <p:txBody>
          <a:bodyPr lIns="45719" tIns="45719" rIns="45719" bIns="45719" anchor="ctr"/>
          <a:lstStyle>
            <a:lvl1pPr defTabSz="914400">
              <a:defRPr sz="2800">
                <a:uFillTx/>
                <a:latin typeface="+mn-lt"/>
                <a:ea typeface="+mn-ea"/>
                <a:cs typeface="+mn-cs"/>
                <a:sym typeface="Calibri"/>
              </a:defRPr>
            </a:lvl1pPr>
          </a:lstStyle>
          <a:p>
            <a:pPr/>
            <a:r>
              <a:t>Parasitic Energy Ratio</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70"/>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71">
                                            <p:bg/>
                                          </p:spTgt>
                                        </p:tgtEl>
                                        <p:attrNameLst>
                                          <p:attrName>style.visibility</p:attrName>
                                        </p:attrNameLst>
                                      </p:cBhvr>
                                      <p:to>
                                        <p:strVal val="visible"/>
                                      </p:to>
                                    </p:set>
                                  </p:childTnLst>
                                </p:cTn>
                              </p:par>
                              <p:par>
                                <p:cTn id="10" presetClass="entr" nodeType="withEffect" presetSubtype="0" presetID="1" grpId="2" fill="hold">
                                  <p:stCondLst>
                                    <p:cond delay="0"/>
                                  </p:stCondLst>
                                  <p:iterate type="el" backwards="0">
                                    <p:tmAbs val="0"/>
                                  </p:iterate>
                                  <p:childTnLst>
                                    <p:set>
                                      <p:cBhvr>
                                        <p:cTn id="11" fill="hold"/>
                                        <p:tgtEl>
                                          <p:spTgt spid="271">
                                            <p:txEl>
                                              <p:pRg st="0" end="0"/>
                                            </p:txEl>
                                          </p:spTgt>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2" fill="hold">
                                  <p:stCondLst>
                                    <p:cond delay="0"/>
                                  </p:stCondLst>
                                  <p:iterate type="el" backwards="0">
                                    <p:tmAbs val="0"/>
                                  </p:iterate>
                                  <p:childTnLst>
                                    <p:set>
                                      <p:cBhvr>
                                        <p:cTn id="14" fill="hold"/>
                                        <p:tgtEl>
                                          <p:spTgt spid="271">
                                            <p:txEl>
                                              <p:pRg st="1" end="1"/>
                                            </p:txEl>
                                          </p:spTgt>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2" fill="hold">
                                  <p:stCondLst>
                                    <p:cond delay="0"/>
                                  </p:stCondLst>
                                  <p:iterate type="el" backwards="0">
                                    <p:tmAbs val="0"/>
                                  </p:iterate>
                                  <p:childTnLst>
                                    <p:set>
                                      <p:cBhvr>
                                        <p:cTn id="17" fill="hold"/>
                                        <p:tgtEl>
                                          <p:spTgt spid="271">
                                            <p:txEl>
                                              <p:pRg st="2" end="2"/>
                                            </p:txEl>
                                          </p:spTgt>
                                        </p:tgtEl>
                                        <p:attrNameLst>
                                          <p:attrName>style.visibility</p:attrName>
                                        </p:attrNameLst>
                                      </p:cBhvr>
                                      <p:to>
                                        <p:strVal val="visible"/>
                                      </p:to>
                                    </p:set>
                                  </p:childTnLst>
                                </p:cTn>
                              </p:par>
                            </p:childTnLst>
                          </p:cTn>
                        </p:par>
                        <p:par>
                          <p:cTn id="18" fill="hold">
                            <p:stCondLst>
                              <p:cond delay="0"/>
                            </p:stCondLst>
                            <p:childTnLst>
                              <p:par>
                                <p:cTn id="19" presetClass="entr" nodeType="afterEffect" presetSubtype="0" presetID="1" grpId="2" fill="hold">
                                  <p:stCondLst>
                                    <p:cond delay="0"/>
                                  </p:stCondLst>
                                  <p:iterate type="el" backwards="0">
                                    <p:tmAbs val="0"/>
                                  </p:iterate>
                                  <p:childTnLst>
                                    <p:set>
                                      <p:cBhvr>
                                        <p:cTn id="20" fill="hold"/>
                                        <p:tgtEl>
                                          <p:spTgt spid="27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xit" nodeType="clickEffect" presetSubtype="0" presetID="1" grpId="3" fill="hold">
                                  <p:stCondLst>
                                    <p:cond delay="0"/>
                                  </p:stCondLst>
                                  <p:iterate type="el" backwards="0">
                                    <p:tmAbs val="0"/>
                                  </p:iterate>
                                  <p:childTnLst>
                                    <p:set>
                                      <p:cBhvr>
                                        <p:cTn id="24" fill="hold">
                                          <p:stCondLst>
                                            <p:cond delay="0"/>
                                          </p:stCondLst>
                                        </p:cTn>
                                        <p:tgtEl>
                                          <p:spTgt spid="271">
                                            <p:txEl>
                                              <p:pRg st="0" end="0"/>
                                            </p:txEl>
                                          </p:spTgt>
                                        </p:tgtEl>
                                        <p:attrNameLst>
                                          <p:attrName>style.visibility</p:attrName>
                                        </p:attrNameLst>
                                      </p:cBhvr>
                                      <p:to>
                                        <p:strVal val="hidden"/>
                                      </p:to>
                                    </p:set>
                                  </p:childTnLst>
                                </p:cTn>
                              </p:par>
                              <p:par>
                                <p:cTn id="25" presetClass="exit" nodeType="withEffect" presetSubtype="0" presetID="1" grpId="3" fill="hold">
                                  <p:stCondLst>
                                    <p:cond delay="0"/>
                                  </p:stCondLst>
                                  <p:iterate type="el" backwards="0">
                                    <p:tmAbs val="0"/>
                                  </p:iterate>
                                  <p:childTnLst>
                                    <p:set>
                                      <p:cBhvr>
                                        <p:cTn id="26" fill="hold">
                                          <p:stCondLst>
                                            <p:cond delay="0"/>
                                          </p:stCondLst>
                                        </p:cTn>
                                        <p:tgtEl>
                                          <p:spTgt spid="271">
                                            <p:txEl>
                                              <p:pRg st="1" end="1"/>
                                            </p:txEl>
                                          </p:spTgt>
                                        </p:tgtEl>
                                        <p:attrNameLst>
                                          <p:attrName>style.visibility</p:attrName>
                                        </p:attrNameLst>
                                      </p:cBhvr>
                                      <p:to>
                                        <p:strVal val="hidden"/>
                                      </p:to>
                                    </p:set>
                                  </p:childTnLst>
                                </p:cTn>
                              </p:par>
                              <p:par>
                                <p:cTn id="27" presetClass="exit" nodeType="withEffect" presetSubtype="0" presetID="1" grpId="3" fill="hold">
                                  <p:stCondLst>
                                    <p:cond delay="0"/>
                                  </p:stCondLst>
                                  <p:iterate type="el" backwards="0">
                                    <p:tmAbs val="0"/>
                                  </p:iterate>
                                  <p:childTnLst>
                                    <p:set>
                                      <p:cBhvr>
                                        <p:cTn id="28" fill="hold">
                                          <p:stCondLst>
                                            <p:cond delay="0"/>
                                          </p:stCondLst>
                                        </p:cTn>
                                        <p:tgtEl>
                                          <p:spTgt spid="271">
                                            <p:txEl>
                                              <p:pRg st="2" end="2"/>
                                            </p:txEl>
                                          </p:spTgt>
                                        </p:tgtEl>
                                        <p:attrNameLst>
                                          <p:attrName>style.visibility</p:attrName>
                                        </p:attrNameLst>
                                      </p:cBhvr>
                                      <p:to>
                                        <p:strVal val="hidden"/>
                                      </p:to>
                                    </p:set>
                                  </p:childTnLst>
                                </p:cTn>
                              </p:par>
                              <p:par>
                                <p:cTn id="29" presetClass="exit" nodeType="withEffect" presetSubtype="0" presetID="1" grpId="3" fill="hold">
                                  <p:stCondLst>
                                    <p:cond delay="0"/>
                                  </p:stCondLst>
                                  <p:iterate type="el" backwards="0">
                                    <p:tmAbs val="0"/>
                                  </p:iterate>
                                  <p:childTnLst>
                                    <p:set>
                                      <p:cBhvr>
                                        <p:cTn id="30" fill="hold">
                                          <p:stCondLst>
                                            <p:cond delay="0"/>
                                          </p:stCondLst>
                                        </p:cTn>
                                        <p:tgtEl>
                                          <p:spTgt spid="271">
                                            <p:txEl>
                                              <p:pRg st="3" end="3"/>
                                            </p:txEl>
                                          </p:spTgt>
                                        </p:tgtEl>
                                        <p:attrNameLst>
                                          <p:attrName>style.visibility</p:attrName>
                                        </p:attrNameLst>
                                      </p:cBhvr>
                                      <p:to>
                                        <p:strVal val="hidden"/>
                                      </p:to>
                                    </p:set>
                                  </p:childTnLst>
                                </p:cTn>
                              </p:par>
                              <p:par>
                                <p:cTn id="31" presetClass="exit" nodeType="withEffect" presetSubtype="0" presetID="1" grpId="3" fill="hold">
                                  <p:stCondLst>
                                    <p:cond delay="0"/>
                                  </p:stCondLst>
                                  <p:iterate type="el" backwards="0">
                                    <p:tmAbs val="0"/>
                                  </p:iterate>
                                  <p:childTnLst>
                                    <p:set>
                                      <p:cBhvr>
                                        <p:cTn id="32" fill="hold">
                                          <p:stCondLst>
                                            <p:cond delay="0"/>
                                          </p:stCondLst>
                                        </p:cTn>
                                        <p:tgtEl>
                                          <p:spTgt spid="271">
                                            <p:bg/>
                                          </p:spTgt>
                                        </p:tgtEl>
                                        <p:attrNameLst>
                                          <p:attrName>style.visibility</p:attrName>
                                        </p:attrNameLst>
                                      </p:cBhvr>
                                      <p:to>
                                        <p:strVal val="hidden"/>
                                      </p:to>
                                    </p:set>
                                  </p:childTnLst>
                                </p:cTn>
                              </p:par>
                            </p:childTnLst>
                          </p:cTn>
                        </p:par>
                        <p:par>
                          <p:cTn id="33" fill="hold">
                            <p:stCondLst>
                              <p:cond delay="0"/>
                            </p:stCondLst>
                            <p:childTnLst>
                              <p:par>
                                <p:cTn id="34" presetClass="exit" nodeType="afterEffect" presetSubtype="0" presetID="1" grpId="4" fill="hold">
                                  <p:stCondLst>
                                    <p:cond delay="0"/>
                                  </p:stCondLst>
                                  <p:iterate type="el" backwards="0">
                                    <p:tmAbs val="0"/>
                                  </p:iterate>
                                  <p:childTnLst>
                                    <p:set>
                                      <p:cBhvr>
                                        <p:cTn id="35" fill="hold">
                                          <p:stCondLst>
                                            <p:cond delay="0"/>
                                          </p:stCondLst>
                                        </p:cTn>
                                        <p:tgtEl>
                                          <p:spTgt spid="270"/>
                                        </p:tgtEl>
                                        <p:attrNameLst>
                                          <p:attrName>style.visibility</p:attrName>
                                        </p:attrNameLst>
                                      </p:cBhvr>
                                      <p:to>
                                        <p:strVal val="hidden"/>
                                      </p:to>
                                    </p:set>
                                  </p:childTnLst>
                                </p:cTn>
                              </p:par>
                            </p:childTnLst>
                          </p:cTn>
                        </p:par>
                        <p:par>
                          <p:cTn id="36" fill="hold">
                            <p:stCondLst>
                              <p:cond delay="0"/>
                            </p:stCondLst>
                            <p:childTnLst>
                              <p:par>
                                <p:cTn id="37" presetClass="entr" nodeType="afterEffect" presetSubtype="0" presetID="1" grpId="5" fill="hold">
                                  <p:stCondLst>
                                    <p:cond delay="0"/>
                                  </p:stCondLst>
                                  <p:iterate type="el" backwards="0">
                                    <p:tmAbs val="0"/>
                                  </p:iterate>
                                  <p:childTnLst>
                                    <p:set>
                                      <p:cBhvr>
                                        <p:cTn id="38" fill="hold"/>
                                        <p:tgtEl>
                                          <p:spTgt spid="2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71" grpId="3"/>
      <p:bldP build="whole" bldLvl="1" animBg="1" rev="0" advAuto="0" spid="270" grpId="4"/>
      <p:bldP build="whole" bldLvl="1" animBg="1" rev="0" advAuto="0" spid="269" grpId="5"/>
      <p:bldP build="p" bldLvl="5" animBg="1" rev="0" advAuto="0" spid="271" grpId="2"/>
      <p:bldP build="whole" bldLvl="1" animBg="1" rev="0" advAuto="0" spid="270" grpId="1"/>
    </p:bldLst>
  </p:timing>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6" name="Title 1"/>
          <p:cNvSpPr/>
          <p:nvPr>
            <p:ph type="title"/>
          </p:nvPr>
        </p:nvSpPr>
        <p:spPr>
          <a:prstGeom prst="rect">
            <a:avLst/>
          </a:prstGeom>
        </p:spPr>
        <p:txBody>
          <a:bodyPr/>
          <a:lstStyle/>
          <a:p>
            <a:pPr/>
            <a:r>
              <a:t>Energy Collection</a:t>
            </a:r>
          </a:p>
        </p:txBody>
      </p:sp>
      <p:sp>
        <p:nvSpPr>
          <p:cNvPr id="287" name="Rectangle 2"/>
          <p:cNvSpPr/>
          <p:nvPr/>
        </p:nvSpPr>
        <p:spPr>
          <a:xfrm>
            <a:off x="1066800" y="1203960"/>
            <a:ext cx="7010400"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i="1" sz="2000"/>
            </a:lvl1pPr>
          </a:lstStyle>
          <a:p>
            <a:pPr/>
            <a:r>
              <a:t>By using the distributed nature of the transportation networks to collect the power to drive the network, JPods gather 40,000 vehicle-miles of power per mile of rail per typical day.</a:t>
            </a:r>
          </a:p>
        </p:txBody>
      </p:sp>
      <p:pic>
        <p:nvPicPr>
          <p:cNvPr id="288" name="SnellingBikes_PlantronicsTwoViews.jpg" descr="SnellingBikes_PlantronicsTwoViews.jpg"/>
          <p:cNvPicPr>
            <a:picLocks noChangeAspect="1"/>
          </p:cNvPicPr>
          <p:nvPr/>
        </p:nvPicPr>
        <p:blipFill>
          <a:blip r:embed="rId2">
            <a:extLst/>
          </a:blip>
          <a:stretch>
            <a:fillRect/>
          </a:stretch>
        </p:blipFill>
        <p:spPr>
          <a:xfrm>
            <a:off x="457200" y="2351681"/>
            <a:ext cx="8077200" cy="2102070"/>
          </a:xfrm>
          <a:prstGeom prst="rect">
            <a:avLst/>
          </a:prstGeom>
          <a:ln w="12700">
            <a:miter lim="400000"/>
          </a:ln>
        </p:spPr>
      </p:pic>
      <p:sp>
        <p:nvSpPr>
          <p:cNvPr id="289" name="Thomas Edison, 1910:…"/>
          <p:cNvSpPr/>
          <p:nvPr/>
        </p:nvSpPr>
        <p:spPr>
          <a:xfrm>
            <a:off x="670088" y="4618850"/>
            <a:ext cx="7407112" cy="211762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1400">
                <a:latin typeface="Arial"/>
                <a:ea typeface="Arial"/>
                <a:cs typeface="Arial"/>
                <a:sym typeface="Arial"/>
              </a:defRPr>
            </a:pPr>
            <a:r>
              <a:t>Thomas Edison, 1910:</a:t>
            </a:r>
            <a:endParaRPr>
              <a:latin typeface="+mj-lt"/>
              <a:ea typeface="+mj-ea"/>
              <a:cs typeface="+mj-cs"/>
              <a:sym typeface="Helvetica"/>
            </a:endParaRPr>
          </a:p>
          <a:p>
            <a:pPr defTabSz="457200">
              <a:defRPr i="1" sz="1400">
                <a:latin typeface="Arial"/>
                <a:ea typeface="Arial"/>
                <a:cs typeface="Arial"/>
                <a:sym typeface="Arial"/>
              </a:defRPr>
            </a:pPr>
            <a:r>
              <a:t>"Sunshine is spread out thin and so is electricity. Perhaps they are the same, Sunshine is a form of energy, and the winds and the tides are manifestations of energy.”</a:t>
            </a:r>
            <a:endParaRPr i="0"/>
          </a:p>
          <a:p>
            <a:pPr defTabSz="457200">
              <a:defRPr i="1" sz="1400">
                <a:latin typeface="Arial"/>
                <a:ea typeface="Arial"/>
                <a:cs typeface="Arial"/>
                <a:sym typeface="Arial"/>
              </a:defRPr>
            </a:pPr>
          </a:p>
          <a:p>
            <a:pPr defTabSz="457200">
              <a:defRPr i="1" sz="1400">
                <a:latin typeface="Arial"/>
                <a:ea typeface="Arial"/>
                <a:cs typeface="Arial"/>
                <a:sym typeface="Arial"/>
              </a:defRPr>
            </a:pPr>
            <a:r>
              <a:t>“Do we use them? Oh, no! We burn up wood and coal, as renters burn up the front fence for fuel. We live like squatters, not as if we owned the property.</a:t>
            </a:r>
            <a:endParaRPr i="0"/>
          </a:p>
          <a:p>
            <a:pPr defTabSz="457200">
              <a:defRPr i="1" sz="1400">
                <a:latin typeface="Arial"/>
                <a:ea typeface="Arial"/>
                <a:cs typeface="Arial"/>
                <a:sym typeface="Arial"/>
              </a:defRPr>
            </a:pPr>
          </a:p>
          <a:p>
            <a:pPr defTabSz="457200">
              <a:defRPr i="1" sz="1400">
                <a:latin typeface="Arial"/>
                <a:ea typeface="Arial"/>
                <a:cs typeface="Arial"/>
                <a:sym typeface="Arial"/>
              </a:defRPr>
            </a:pPr>
            <a:r>
              <a:t>“There must surely come a time when heat and power will be stored in unlimited quantities in every community, all gathered by natural forces. Electricity ought to be as cheap as oxygen...."</a:t>
            </a:r>
          </a:p>
        </p:txBody>
      </p:sp>
    </p:spTree>
  </p:cSld>
  <p:clrMapOvr>
    <a:masterClrMapping/>
  </p:clrMapOvr>
  <mc:AlternateContent xmlns:mc="http://schemas.openxmlformats.org/markup-compatibility/2006">
    <mc:Choice xmlns:p14="http://schemas.microsoft.com/office/powerpoint/2010/main" Requires="p14">
      <p:transition spd="slow" advClick="1" p14:dur="1500">
        <p14:rippl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1" name="Title 1"/>
          <p:cNvSpPr/>
          <p:nvPr>
            <p:ph type="title"/>
          </p:nvPr>
        </p:nvSpPr>
        <p:spPr>
          <a:prstGeom prst="rect">
            <a:avLst/>
          </a:prstGeom>
        </p:spPr>
        <p:txBody>
          <a:bodyPr/>
          <a:lstStyle/>
          <a:p>
            <a:pPr/>
            <a:r>
              <a:t>“But the sun is intermittent”</a:t>
            </a:r>
          </a:p>
        </p:txBody>
      </p:sp>
      <p:sp>
        <p:nvSpPr>
          <p:cNvPr id="292" name="Rectangle 2"/>
          <p:cNvSpPr/>
          <p:nvPr/>
        </p:nvSpPr>
        <p:spPr>
          <a:xfrm>
            <a:off x="1066800" y="1203960"/>
            <a:ext cx="7010400" cy="178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i="1" sz="2000"/>
            </a:pPr>
            <a:r>
              <a:t>False!  Really false.</a:t>
            </a:r>
          </a:p>
          <a:p>
            <a:pPr>
              <a:defRPr i="1" sz="2000"/>
            </a:pPr>
            <a:r>
              <a:t>  </a:t>
            </a:r>
          </a:p>
          <a:p>
            <a:pPr>
              <a:defRPr i="1" sz="2000"/>
            </a:pPr>
            <a:r>
              <a:t>True: The sun is a nuclear reactor that burns 24 hour a day, seven days of the week. </a:t>
            </a:r>
          </a:p>
          <a:p>
            <a:pPr>
              <a:defRPr i="1" sz="1100"/>
            </a:pPr>
          </a:p>
          <a:p>
            <a:pPr>
              <a:defRPr i="1" sz="2000"/>
            </a:pPr>
            <a:r>
              <a:t>We need only be a clever as a tree to live within a solar budget.</a:t>
            </a:r>
          </a:p>
        </p:txBody>
      </p:sp>
      <p:pic>
        <p:nvPicPr>
          <p:cNvPr id="293" name="PowerOfTheSun_Perez.png" descr="PowerOfTheSun_Perez.png"/>
          <p:cNvPicPr>
            <a:picLocks noChangeAspect="1"/>
          </p:cNvPicPr>
          <p:nvPr/>
        </p:nvPicPr>
        <p:blipFill>
          <a:blip r:embed="rId2">
            <a:extLst/>
          </a:blip>
          <a:stretch>
            <a:fillRect/>
          </a:stretch>
        </p:blipFill>
        <p:spPr>
          <a:xfrm>
            <a:off x="2089479" y="2984500"/>
            <a:ext cx="4436428" cy="3692093"/>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5" name="Title 1"/>
          <p:cNvSpPr/>
          <p:nvPr>
            <p:ph type="title"/>
          </p:nvPr>
        </p:nvSpPr>
        <p:spPr>
          <a:prstGeom prst="rect">
            <a:avLst/>
          </a:prstGeom>
        </p:spPr>
        <p:txBody>
          <a:bodyPr/>
          <a:lstStyle/>
          <a:p>
            <a:pPr/>
            <a:r>
              <a:t>“But you cannot store sunshine”</a:t>
            </a:r>
          </a:p>
        </p:txBody>
      </p:sp>
      <p:sp>
        <p:nvSpPr>
          <p:cNvPr id="296" name="Rectangle 2"/>
          <p:cNvSpPr/>
          <p:nvPr/>
        </p:nvSpPr>
        <p:spPr>
          <a:xfrm>
            <a:off x="1066800" y="1203960"/>
            <a:ext cx="7010400" cy="1793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i="1" sz="2000"/>
            </a:pPr>
            <a:r>
              <a:t>False!  Really false.</a:t>
            </a:r>
          </a:p>
          <a:p>
            <a:pPr>
              <a:defRPr i="1" sz="2000"/>
            </a:pPr>
          </a:p>
          <a:p>
            <a:pPr>
              <a:defRPr i="1" sz="2000"/>
            </a:pPr>
            <a:r>
              <a:t>True: Food, wood, coal, oil, natural gas, and even nuclear fuels are stored solar energy. </a:t>
            </a:r>
          </a:p>
          <a:p>
            <a:pPr>
              <a:defRPr i="1" sz="1200"/>
            </a:pPr>
          </a:p>
          <a:p>
            <a:pPr>
              <a:defRPr i="1" sz="2000"/>
            </a:pPr>
            <a:r>
              <a:t>We need only be a clever as a tree to live within a solar budget.</a:t>
            </a:r>
          </a:p>
        </p:txBody>
      </p:sp>
      <p:pic>
        <p:nvPicPr>
          <p:cNvPr id="297" name="01_MethaneDistribution_Combine.png" descr="01_MethaneDistribution_Combine.png"/>
          <p:cNvPicPr>
            <a:picLocks noChangeAspect="1"/>
          </p:cNvPicPr>
          <p:nvPr/>
        </p:nvPicPr>
        <p:blipFill>
          <a:blip r:embed="rId2">
            <a:extLst/>
          </a:blip>
          <a:stretch>
            <a:fillRect/>
          </a:stretch>
        </p:blipFill>
        <p:spPr>
          <a:xfrm>
            <a:off x="286519" y="4064000"/>
            <a:ext cx="8570962" cy="2561530"/>
          </a:xfrm>
          <a:prstGeom prst="rect">
            <a:avLst/>
          </a:prstGeom>
          <a:ln w="12700">
            <a:miter lim="400000"/>
          </a:ln>
        </p:spPr>
      </p:pic>
      <p:sp>
        <p:nvSpPr>
          <p:cNvPr id="298" name="Rectangle 2"/>
          <p:cNvSpPr/>
          <p:nvPr/>
        </p:nvSpPr>
        <p:spPr>
          <a:xfrm>
            <a:off x="1066800" y="3162300"/>
            <a:ext cx="7010400" cy="701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i="1" sz="2000"/>
            </a:lvl1pPr>
          </a:lstStyle>
          <a:p>
            <a:pPr/>
            <a:r>
              <a:t>Methane and similar hydrocarbons will be used to store energy in a closed loop, pollution free system.</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0" name="Title 1"/>
          <p:cNvSpPr/>
          <p:nvPr>
            <p:ph type="ctrTitle"/>
          </p:nvPr>
        </p:nvSpPr>
        <p:spPr>
          <a:xfrm>
            <a:off x="762000" y="3810000"/>
            <a:ext cx="7772400" cy="1470025"/>
          </a:xfrm>
          <a:prstGeom prst="rect">
            <a:avLst/>
          </a:prstGeom>
        </p:spPr>
        <p:txBody>
          <a:bodyPr/>
          <a:lstStyle/>
          <a:p>
            <a:pPr/>
            <a:r>
              <a:t>The Physics of JPods</a:t>
            </a:r>
            <a:br/>
            <a:r>
              <a:rPr sz="3200"/>
              <a:t>Part 3 -  Supply &amp; Storing the Energy</a:t>
            </a:r>
          </a:p>
        </p:txBody>
      </p:sp>
      <p:pic>
        <p:nvPicPr>
          <p:cNvPr id="301" name="Boston_JPods_150623.jpg" descr="Boston_JPods_150623.jpg"/>
          <p:cNvPicPr>
            <a:picLocks noChangeAspect="1"/>
          </p:cNvPicPr>
          <p:nvPr/>
        </p:nvPicPr>
        <p:blipFill>
          <a:blip r:embed="rId2">
            <a:extLst/>
          </a:blip>
          <a:stretch>
            <a:fillRect/>
          </a:stretch>
        </p:blipFill>
        <p:spPr>
          <a:xfrm>
            <a:off x="1147276" y="438712"/>
            <a:ext cx="7001848" cy="2609288"/>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3" name="Title 1"/>
          <p:cNvSpPr/>
          <p:nvPr>
            <p:ph type="title"/>
          </p:nvPr>
        </p:nvSpPr>
        <p:spPr>
          <a:xfrm>
            <a:off x="609600" y="304800"/>
            <a:ext cx="8229600" cy="1143000"/>
          </a:xfrm>
          <a:prstGeom prst="rect">
            <a:avLst/>
          </a:prstGeom>
        </p:spPr>
        <p:txBody>
          <a:bodyPr/>
          <a:lstStyle/>
          <a:p>
            <a:pPr algn="l"/>
            <a:r>
              <a:t>Summary:</a:t>
            </a:r>
            <a:br/>
            <a:r>
              <a:rPr b="1"/>
              <a:t>How a JPods Uses the Energy</a:t>
            </a:r>
          </a:p>
        </p:txBody>
      </p:sp>
      <p:sp>
        <p:nvSpPr>
          <p:cNvPr id="304" name="Rectangle 2"/>
          <p:cNvSpPr/>
          <p:nvPr/>
        </p:nvSpPr>
        <p:spPr>
          <a:xfrm>
            <a:off x="838200" y="1676400"/>
            <a:ext cx="7010400" cy="28346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spcBef>
                <a:spcPts val="600"/>
              </a:spcBef>
              <a:buSzPct val="100000"/>
              <a:buChar char="❖"/>
              <a:defRPr sz="2000"/>
            </a:pPr>
            <a:r>
              <a:t>The JPods runs on 48-96 VDC.</a:t>
            </a:r>
          </a:p>
          <a:p>
            <a:pPr marL="342900" indent="-342900">
              <a:spcBef>
                <a:spcPts val="600"/>
              </a:spcBef>
              <a:buSzPct val="100000"/>
              <a:buChar char="❖"/>
              <a:defRPr sz="2000"/>
            </a:pPr>
            <a:r>
              <a:t>Both bogies must each have 5-15 HP motors.</a:t>
            </a:r>
          </a:p>
          <a:p>
            <a:pPr marL="342900" indent="-342900">
              <a:spcBef>
                <a:spcPts val="600"/>
              </a:spcBef>
              <a:buSzPct val="100000"/>
              <a:buChar char="❖"/>
              <a:defRPr sz="2000"/>
            </a:pPr>
            <a:r>
              <a:t>JPods can operate at least ½ hour between recharges and/or batter swaps. </a:t>
            </a:r>
          </a:p>
          <a:p>
            <a:pPr marL="342900" indent="-342900">
              <a:spcBef>
                <a:spcPts val="600"/>
              </a:spcBef>
              <a:buSzPct val="100000"/>
              <a:buChar char="❖"/>
              <a:defRPr sz="2000"/>
            </a:pPr>
            <a:r>
              <a:t>Many new battery, graphene, and storage innovations are expected to cause a constant shift in storage devices.</a:t>
            </a:r>
          </a:p>
          <a:p>
            <a:pPr marL="342900" indent="-342900">
              <a:spcBef>
                <a:spcPts val="600"/>
              </a:spcBef>
              <a:buSzPct val="100000"/>
              <a:buChar char="❖"/>
              <a:defRPr sz="2000"/>
            </a:pPr>
            <a:r>
              <a:t>Inductive power transfer is the preferred method recharging JPods energy storage devices.</a:t>
            </a:r>
          </a:p>
        </p:txBody>
      </p:sp>
      <p:sp>
        <p:nvSpPr>
          <p:cNvPr id="305" name="TextBox 3"/>
          <p:cNvSpPr/>
          <p:nvPr/>
        </p:nvSpPr>
        <p:spPr>
          <a:xfrm>
            <a:off x="2514600" y="5105400"/>
            <a:ext cx="4114800" cy="701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solidFill>
                  <a:srgbClr val="376092"/>
                </a:solidFill>
              </a:defRPr>
            </a:lvl1pPr>
          </a:lstStyle>
          <a:p>
            <a:pPr/>
            <a:r>
              <a:t>The following slides show how the JPods energy components are sized.</a:t>
            </a:r>
          </a:p>
        </p:txBody>
      </p:sp>
      <p:sp>
        <p:nvSpPr>
          <p:cNvPr id="306" name="Down Arrow 4"/>
          <p:cNvSpPr/>
          <p:nvPr/>
        </p:nvSpPr>
        <p:spPr>
          <a:xfrm>
            <a:off x="4343400" y="6019800"/>
            <a:ext cx="533400" cy="381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5400" y="10800"/>
                </a:lnTo>
                <a:lnTo>
                  <a:pt x="5400" y="0"/>
                </a:lnTo>
                <a:lnTo>
                  <a:pt x="16200" y="0"/>
                </a:lnTo>
                <a:lnTo>
                  <a:pt x="16200" y="10800"/>
                </a:lnTo>
                <a:lnTo>
                  <a:pt x="21600" y="10800"/>
                </a:lnTo>
                <a:lnTo>
                  <a:pt x="10800" y="21600"/>
                </a:lnTo>
                <a:close/>
              </a:path>
            </a:pathLst>
          </a:custGeom>
          <a:solidFill>
            <a:schemeClr val="accent1"/>
          </a:solidFill>
          <a:ln w="25400">
            <a:solidFill>
              <a:srgbClr val="3A5E8A"/>
            </a:solidFill>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8" name="Title 1"/>
          <p:cNvSpPr/>
          <p:nvPr>
            <p:ph type="title"/>
          </p:nvPr>
        </p:nvSpPr>
        <p:spPr>
          <a:xfrm>
            <a:off x="457200" y="76199"/>
            <a:ext cx="8229600" cy="639764"/>
          </a:xfrm>
          <a:prstGeom prst="rect">
            <a:avLst/>
          </a:prstGeom>
        </p:spPr>
        <p:txBody>
          <a:bodyPr/>
          <a:lstStyle>
            <a:lvl1pPr>
              <a:defRPr sz="2500"/>
            </a:lvl1pPr>
          </a:lstStyle>
          <a:p>
            <a:pPr/>
            <a:r>
              <a:t>Determine the Way Energy is Provided to a JPods Vehicle</a:t>
            </a:r>
          </a:p>
        </p:txBody>
      </p:sp>
      <p:sp>
        <p:nvSpPr>
          <p:cNvPr id="309" name="Content Placeholder 2"/>
          <p:cNvSpPr/>
          <p:nvPr>
            <p:ph type="body" sz="half" idx="1"/>
          </p:nvPr>
        </p:nvSpPr>
        <p:spPr>
          <a:xfrm>
            <a:off x="533400" y="838200"/>
            <a:ext cx="8229600" cy="2590800"/>
          </a:xfrm>
          <a:prstGeom prst="rect">
            <a:avLst/>
          </a:prstGeom>
        </p:spPr>
        <p:txBody>
          <a:bodyPr/>
          <a:lstStyle/>
          <a:p>
            <a:pPr>
              <a:lnSpc>
                <a:spcPct val="80000"/>
              </a:lnSpc>
            </a:pPr>
            <a:r>
              <a:t>There are several methods to provide energy to the onboard electronics, air conditioning, lighting, and bogie drive wheel motors.</a:t>
            </a:r>
            <a:endParaRPr sz="1400"/>
          </a:p>
          <a:p>
            <a:pPr>
              <a:lnSpc>
                <a:spcPct val="80000"/>
              </a:lnSpc>
              <a:spcBef>
                <a:spcPts val="300"/>
              </a:spcBef>
              <a:defRPr sz="2900"/>
            </a:pPr>
          </a:p>
          <a:p>
            <a:pPr>
              <a:lnSpc>
                <a:spcPct val="80000"/>
              </a:lnSpc>
            </a:pPr>
            <a:r>
              <a:t>The method selected is a tradeoff of first cost, maintenance costs, lifetime, reliability, convenience and safety.</a:t>
            </a:r>
            <a:endParaRPr sz="1400"/>
          </a:p>
          <a:p>
            <a:pPr>
              <a:lnSpc>
                <a:spcPct val="80000"/>
              </a:lnSpc>
              <a:spcBef>
                <a:spcPts val="300"/>
              </a:spcBef>
              <a:defRPr sz="2900"/>
            </a:pPr>
          </a:p>
          <a:p>
            <a:pPr>
              <a:lnSpc>
                <a:spcPct val="80000"/>
              </a:lnSpc>
            </a:pPr>
            <a:r>
              <a:t>Safety is always first.  We like 48 volts* for intrinsic safety but will likely need the power delivery of 96 voles. Both are radically safer than a tank of gas.</a:t>
            </a:r>
          </a:p>
        </p:txBody>
      </p:sp>
      <p:sp>
        <p:nvSpPr>
          <p:cNvPr id="310" name="TextBox 3"/>
          <p:cNvSpPr/>
          <p:nvPr/>
        </p:nvSpPr>
        <p:spPr>
          <a:xfrm>
            <a:off x="5894408" y="4180390"/>
            <a:ext cx="2819401" cy="178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600"/>
            </a:lvl1pPr>
          </a:lstStyle>
          <a:p>
            <a:pPr/>
            <a:r>
              <a:t>* It is the amperage that kills.  The human body normally has enough electrical resistance to limit the current to a safe amount at 48 VDC, but some people have died with lower voltages.  Stay dry!</a:t>
            </a:r>
          </a:p>
        </p:txBody>
      </p:sp>
      <p:pic>
        <p:nvPicPr>
          <p:cNvPr id="311" name="Picture 2" descr="Picture 2"/>
          <p:cNvPicPr>
            <a:picLocks noChangeAspect="1"/>
          </p:cNvPicPr>
          <p:nvPr/>
        </p:nvPicPr>
        <p:blipFill>
          <a:blip r:embed="rId2">
            <a:extLst/>
          </a:blip>
          <a:stretch>
            <a:fillRect/>
          </a:stretch>
        </p:blipFill>
        <p:spPr>
          <a:xfrm>
            <a:off x="838200" y="3556029"/>
            <a:ext cx="4800600" cy="2628901"/>
          </a:xfrm>
          <a:prstGeom prst="rect">
            <a:avLst/>
          </a:prstGeom>
          <a:ln w="12700">
            <a:miter lim="400000"/>
          </a:ln>
        </p:spPr>
      </p:pic>
      <p:sp>
        <p:nvSpPr>
          <p:cNvPr id="312" name="TextBox 7"/>
          <p:cNvSpPr/>
          <p:nvPr/>
        </p:nvSpPr>
        <p:spPr>
          <a:xfrm>
            <a:off x="1065835" y="5996271"/>
            <a:ext cx="4522809"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000"/>
            </a:lvl1pPr>
          </a:lstStyle>
          <a:p>
            <a:pPr/>
            <a:r>
              <a:t>-                              48 VDC                          +</a:t>
            </a:r>
          </a:p>
        </p:txBody>
      </p:sp>
      <p:sp>
        <p:nvSpPr>
          <p:cNvPr id="313" name="TextBox 10"/>
          <p:cNvSpPr/>
          <p:nvPr/>
        </p:nvSpPr>
        <p:spPr>
          <a:xfrm>
            <a:off x="2234395" y="3556029"/>
            <a:ext cx="2008210"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000"/>
            </a:lvl1pPr>
          </a:lstStyle>
          <a:p>
            <a:pPr/>
            <a:r>
              <a:t>-                            +</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5" name="Title 1"/>
          <p:cNvSpPr/>
          <p:nvPr>
            <p:ph type="title"/>
          </p:nvPr>
        </p:nvSpPr>
        <p:spPr>
          <a:xfrm>
            <a:off x="1447800" y="76199"/>
            <a:ext cx="6477000" cy="746569"/>
          </a:xfrm>
          <a:prstGeom prst="rect">
            <a:avLst/>
          </a:prstGeom>
        </p:spPr>
        <p:txBody>
          <a:bodyPr/>
          <a:lstStyle/>
          <a:p>
            <a:pPr/>
            <a:r>
              <a:t>JPods Power Use In Motion</a:t>
            </a:r>
          </a:p>
        </p:txBody>
      </p:sp>
      <p:sp>
        <p:nvSpPr>
          <p:cNvPr id="316" name="Content Placeholder 2"/>
          <p:cNvSpPr/>
          <p:nvPr/>
        </p:nvSpPr>
        <p:spPr>
          <a:xfrm>
            <a:off x="734028" y="3414788"/>
            <a:ext cx="3733801" cy="27432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spcBef>
                <a:spcPts val="400"/>
              </a:spcBef>
              <a:defRPr sz="2000"/>
            </a:pPr>
            <a:r>
              <a:t>The JPods bogie drive wheels share the load.  The next higher standard motor size above 8.5 HP is 10 HP.</a:t>
            </a:r>
          </a:p>
          <a:p>
            <a:pPr>
              <a:spcBef>
                <a:spcPts val="400"/>
              </a:spcBef>
              <a:defRPr sz="2000"/>
            </a:pPr>
          </a:p>
          <a:p>
            <a:pPr>
              <a:spcBef>
                <a:spcPts val="400"/>
              </a:spcBef>
              <a:defRPr sz="2000"/>
            </a:pPr>
            <a:r>
              <a:t>Each bogie motor must be able to provide 5 to 15 HP. There can be 1 or 2 motors per bogie.</a:t>
            </a:r>
          </a:p>
        </p:txBody>
      </p:sp>
      <p:sp>
        <p:nvSpPr>
          <p:cNvPr id="317" name="Content Placeholder 2"/>
          <p:cNvSpPr/>
          <p:nvPr/>
        </p:nvSpPr>
        <p:spPr>
          <a:xfrm>
            <a:off x="688693" y="914400"/>
            <a:ext cx="7464708" cy="27432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spcBef>
                <a:spcPts val="400"/>
              </a:spcBef>
              <a:defRPr sz="2000"/>
            </a:pPr>
            <a:r>
              <a:t>The maximum power needed at the JPods drive wheels is 12.74 kW.</a:t>
            </a:r>
          </a:p>
          <a:p>
            <a:pPr>
              <a:spcBef>
                <a:spcPts val="400"/>
              </a:spcBef>
              <a:defRPr sz="2000"/>
            </a:pPr>
            <a:r>
              <a:t>		=  17.01 HP                 (includes 25 MPH headwind)</a:t>
            </a:r>
          </a:p>
          <a:p>
            <a:pPr>
              <a:spcBef>
                <a:spcPts val="400"/>
              </a:spcBef>
              <a:defRPr sz="2000"/>
            </a:pPr>
          </a:p>
          <a:p>
            <a:pPr>
              <a:spcBef>
                <a:spcPts val="400"/>
              </a:spcBef>
              <a:defRPr sz="2000"/>
            </a:pPr>
            <a:r>
              <a:t>This is the power needed just as acceleration to 30 mph is completed.</a:t>
            </a:r>
          </a:p>
          <a:p>
            <a:pPr>
              <a:spcBef>
                <a:spcPts val="400"/>
              </a:spcBef>
              <a:defRPr sz="2000"/>
            </a:pPr>
            <a:r>
              <a:t>At that point the power need drops to 2.59 kW</a:t>
            </a:r>
          </a:p>
          <a:p>
            <a:pPr>
              <a:spcBef>
                <a:spcPts val="400"/>
              </a:spcBef>
              <a:defRPr sz="2000"/>
            </a:pPr>
            <a:r>
              <a:t>		=  3.47 HP                  (includes 25 MPH headwind)</a:t>
            </a:r>
          </a:p>
        </p:txBody>
      </p:sp>
      <p:pic>
        <p:nvPicPr>
          <p:cNvPr id="318" name="2017-02-08 11.59.10.jpg" descr="2017-02-08 11.59.10.jpg"/>
          <p:cNvPicPr>
            <a:picLocks noChangeAspect="1"/>
          </p:cNvPicPr>
          <p:nvPr/>
        </p:nvPicPr>
        <p:blipFill>
          <a:blip r:embed="rId2">
            <a:extLst/>
          </a:blip>
          <a:srcRect l="9275" t="22020" r="1935" b="16296"/>
          <a:stretch>
            <a:fillRect/>
          </a:stretch>
        </p:blipFill>
        <p:spPr>
          <a:xfrm>
            <a:off x="4686300" y="3693990"/>
            <a:ext cx="4193423" cy="2184953"/>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20" name="Picture 2" descr="Picture 2"/>
          <p:cNvPicPr>
            <a:picLocks noChangeAspect="1"/>
          </p:cNvPicPr>
          <p:nvPr/>
        </p:nvPicPr>
        <p:blipFill>
          <a:blip r:embed="rId2">
            <a:extLst/>
          </a:blip>
          <a:stretch>
            <a:fillRect/>
          </a:stretch>
        </p:blipFill>
        <p:spPr>
          <a:xfrm>
            <a:off x="6019800" y="3605479"/>
            <a:ext cx="2362200" cy="2985823"/>
          </a:xfrm>
          <a:prstGeom prst="rect">
            <a:avLst/>
          </a:prstGeom>
          <a:ln w="12700">
            <a:miter lim="400000"/>
          </a:ln>
        </p:spPr>
      </p:pic>
      <p:sp>
        <p:nvSpPr>
          <p:cNvPr id="321" name="Title 1"/>
          <p:cNvSpPr/>
          <p:nvPr>
            <p:ph type="title"/>
          </p:nvPr>
        </p:nvSpPr>
        <p:spPr>
          <a:xfrm>
            <a:off x="457200" y="0"/>
            <a:ext cx="8229600" cy="685800"/>
          </a:xfrm>
          <a:prstGeom prst="rect">
            <a:avLst/>
          </a:prstGeom>
        </p:spPr>
        <p:txBody>
          <a:bodyPr/>
          <a:lstStyle/>
          <a:p>
            <a:pPr/>
            <a:r>
              <a:t>Transportation Needs Provided by JPods</a:t>
            </a:r>
          </a:p>
        </p:txBody>
      </p:sp>
      <p:sp>
        <p:nvSpPr>
          <p:cNvPr id="322" name="Rectangle 2"/>
          <p:cNvSpPr/>
          <p:nvPr/>
        </p:nvSpPr>
        <p:spPr>
          <a:xfrm>
            <a:off x="762000" y="1602128"/>
            <a:ext cx="7848600" cy="2529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i="1" sz="2000"/>
            </a:pPr>
            <a:r>
              <a:t>Source:  U.S. Department of Transportation Federal Highway Administration</a:t>
            </a:r>
          </a:p>
          <a:p>
            <a:pPr>
              <a:defRPr i="1" sz="2000"/>
            </a:pPr>
          </a:p>
          <a:p>
            <a:pPr>
              <a:defRPr i="1" sz="2000"/>
            </a:pPr>
            <a:r>
              <a:t> Average commute to work</a:t>
            </a:r>
          </a:p>
          <a:p>
            <a:pPr>
              <a:defRPr i="1" sz="2000"/>
            </a:pPr>
            <a:r>
              <a:t>	by car  		=  12.6 miles	average 22.8 minutes</a:t>
            </a:r>
          </a:p>
          <a:p>
            <a:pPr>
              <a:defRPr i="1" sz="2000"/>
            </a:pPr>
            <a:r>
              <a:t>	by bus 		=  9.4 miles	average 48.9 minutes</a:t>
            </a:r>
          </a:p>
          <a:p>
            <a:pPr>
              <a:defRPr i="1" sz="2000"/>
            </a:pPr>
            <a:r>
              <a:t>	by commuter rail 	= 12.2 miles	average 12.2 minutes</a:t>
            </a:r>
          </a:p>
        </p:txBody>
      </p:sp>
      <p:sp>
        <p:nvSpPr>
          <p:cNvPr id="323" name="Content Placeholder 2"/>
          <p:cNvSpPr/>
          <p:nvPr/>
        </p:nvSpPr>
        <p:spPr>
          <a:xfrm>
            <a:off x="740779" y="685800"/>
            <a:ext cx="7464708" cy="94805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86968">
              <a:lnSpc>
                <a:spcPct val="90000"/>
              </a:lnSpc>
              <a:spcBef>
                <a:spcPts val="400"/>
              </a:spcBef>
              <a:defRPr sz="1940"/>
            </a:lvl1pPr>
          </a:lstStyle>
          <a:p>
            <a:pPr/>
            <a:r>
              <a:t>JPods are expected to supplant existing modes to commuter transportation.  The current major modes of commuter transportation are summarized below.</a:t>
            </a:r>
          </a:p>
        </p:txBody>
      </p:sp>
      <p:sp>
        <p:nvSpPr>
          <p:cNvPr id="324" name="TextBox 5"/>
          <p:cNvSpPr/>
          <p:nvPr/>
        </p:nvSpPr>
        <p:spPr>
          <a:xfrm>
            <a:off x="914400" y="4038600"/>
            <a:ext cx="4419600" cy="16154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a:r>
              <a:t>The statistics above include people commuting from suburban areas.  The JPods should have sufficient energy onboard to travel  about 12.6 miles with some margin.</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6" name="Title 1"/>
          <p:cNvSpPr/>
          <p:nvPr>
            <p:ph type="title"/>
          </p:nvPr>
        </p:nvSpPr>
        <p:spPr>
          <a:xfrm>
            <a:off x="457200" y="15432"/>
            <a:ext cx="8001000" cy="746569"/>
          </a:xfrm>
          <a:prstGeom prst="rect">
            <a:avLst/>
          </a:prstGeom>
        </p:spPr>
        <p:txBody>
          <a:bodyPr/>
          <a:lstStyle>
            <a:lvl1pPr>
              <a:defRPr sz="2500"/>
            </a:lvl1pPr>
          </a:lstStyle>
          <a:p>
            <a:pPr/>
            <a:r>
              <a:t>JPods Must Operate for ½ Hour Using Available Energy</a:t>
            </a:r>
          </a:p>
        </p:txBody>
      </p:sp>
      <p:sp>
        <p:nvSpPr>
          <p:cNvPr id="327" name="Rectangle 10"/>
          <p:cNvSpPr/>
          <p:nvPr/>
        </p:nvSpPr>
        <p:spPr>
          <a:xfrm>
            <a:off x="480630" y="762000"/>
            <a:ext cx="7277584" cy="132867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a:r>
              <a:t>A typical JPods trip will last less than 25 minutes (12.5 miles or 20.1 km). The energy needed for the JPods vehicle to travel for ½ hour is as follows:</a:t>
            </a:r>
          </a:p>
        </p:txBody>
      </p:sp>
      <p:sp>
        <p:nvSpPr>
          <p:cNvPr id="328" name="Rectangle 8"/>
          <p:cNvSpPr/>
          <p:nvPr/>
        </p:nvSpPr>
        <p:spPr>
          <a:xfrm>
            <a:off x="482559" y="2286000"/>
            <a:ext cx="7696201" cy="1920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 energy needed for 30 minutes at 2.59 kW (3.47 HP ) is 1.30 kW-hr.</a:t>
            </a:r>
          </a:p>
          <a:p>
            <a:pPr>
              <a:defRPr sz="2000"/>
            </a:pPr>
          </a:p>
          <a:p>
            <a:pPr>
              <a:defRPr sz="2000"/>
            </a:pPr>
            <a:r>
              <a:t>To provide 2.59 kW, at 48 VDC the JPods vehicle is using</a:t>
            </a:r>
          </a:p>
          <a:p>
            <a:pPr>
              <a:defRPr sz="2000"/>
            </a:pPr>
            <a:r>
              <a:t>	</a:t>
            </a:r>
            <a:r>
              <a:rPr u="sng"/>
              <a:t>2590 W</a:t>
            </a:r>
            <a:r>
              <a:t>  =  54 Amperes</a:t>
            </a:r>
          </a:p>
          <a:p>
            <a:pPr>
              <a:defRPr sz="2000"/>
            </a:pPr>
            <a:r>
              <a:t>                   48 V</a:t>
            </a:r>
          </a:p>
        </p:txBody>
      </p:sp>
      <p:pic>
        <p:nvPicPr>
          <p:cNvPr id="329" name="Picture 2" descr="Picture 2"/>
          <p:cNvPicPr>
            <a:picLocks noChangeAspect="1"/>
          </p:cNvPicPr>
          <p:nvPr/>
        </p:nvPicPr>
        <p:blipFill>
          <a:blip r:embed="rId2">
            <a:extLst/>
          </a:blip>
          <a:stretch>
            <a:fillRect/>
          </a:stretch>
        </p:blipFill>
        <p:spPr>
          <a:xfrm>
            <a:off x="5866636" y="3810000"/>
            <a:ext cx="2228851" cy="2057401"/>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1" name="Title 1"/>
          <p:cNvSpPr/>
          <p:nvPr>
            <p:ph type="title"/>
          </p:nvPr>
        </p:nvSpPr>
        <p:spPr>
          <a:xfrm>
            <a:off x="457200" y="15432"/>
            <a:ext cx="7543800" cy="746569"/>
          </a:xfrm>
          <a:prstGeom prst="rect">
            <a:avLst/>
          </a:prstGeom>
        </p:spPr>
        <p:txBody>
          <a:bodyPr/>
          <a:lstStyle/>
          <a:p>
            <a:pPr/>
            <a:r>
              <a:t>JPods Must Have Energy</a:t>
            </a:r>
          </a:p>
        </p:txBody>
      </p:sp>
      <p:sp>
        <p:nvSpPr>
          <p:cNvPr id="332" name="Rectangle 10"/>
          <p:cNvSpPr/>
          <p:nvPr/>
        </p:nvSpPr>
        <p:spPr>
          <a:xfrm>
            <a:off x="533400" y="685800"/>
            <a:ext cx="4191000" cy="3444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There are optional ways to supply power to JPods.</a:t>
            </a:r>
          </a:p>
          <a:p>
            <a:pPr>
              <a:defRPr sz="2000"/>
            </a:pPr>
          </a:p>
          <a:p>
            <a:pPr>
              <a:defRPr sz="2000"/>
            </a:pPr>
            <a:r>
              <a:t>One method commonly used by commuter rail is the use of brushes with a power rail.  This option is unattractive for two reasons: high first cost and high maintenance cost.  The advantage is that JPods can operate continuously as long as power is supplied to the power rail.</a:t>
            </a:r>
          </a:p>
        </p:txBody>
      </p:sp>
      <p:sp>
        <p:nvSpPr>
          <p:cNvPr id="333" name="Rectangle 5"/>
          <p:cNvSpPr/>
          <p:nvPr/>
        </p:nvSpPr>
        <p:spPr>
          <a:xfrm>
            <a:off x="535329" y="4369442"/>
            <a:ext cx="7924801" cy="1615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a:r>
              <a:t>Another option is similar.  This method is use of an inductive power pickup to draw energy from a power rail.  It has the disadvantage of being significantly more expensive than the brushed power rail system. The advantage is that JPods can operate continuously as long as power is supplied to the power rail.</a:t>
            </a:r>
          </a:p>
        </p:txBody>
      </p:sp>
      <p:pic>
        <p:nvPicPr>
          <p:cNvPr id="334" name="Picture 2" descr="Picture 2"/>
          <p:cNvPicPr>
            <a:picLocks noChangeAspect="1"/>
          </p:cNvPicPr>
          <p:nvPr/>
        </p:nvPicPr>
        <p:blipFill>
          <a:blip r:embed="rId2">
            <a:extLst/>
          </a:blip>
          <a:stretch>
            <a:fillRect/>
          </a:stretch>
        </p:blipFill>
        <p:spPr>
          <a:xfrm>
            <a:off x="4880245" y="829519"/>
            <a:ext cx="3678511" cy="2599482"/>
          </a:xfrm>
          <a:prstGeom prst="rect">
            <a:avLst/>
          </a:prstGeom>
          <a:ln w="12700">
            <a:miter lim="400000"/>
          </a:ln>
        </p:spPr>
      </p:pic>
      <p:sp>
        <p:nvSpPr>
          <p:cNvPr id="335" name="TextBox 2"/>
          <p:cNvSpPr/>
          <p:nvPr/>
        </p:nvSpPr>
        <p:spPr>
          <a:xfrm>
            <a:off x="5562598" y="3505200"/>
            <a:ext cx="2996156"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Power Rail with Brush Arm</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7" name="Title 1"/>
          <p:cNvSpPr/>
          <p:nvPr>
            <p:ph type="title"/>
          </p:nvPr>
        </p:nvSpPr>
        <p:spPr>
          <a:xfrm>
            <a:off x="457200" y="15432"/>
            <a:ext cx="7543800" cy="746569"/>
          </a:xfrm>
          <a:prstGeom prst="rect">
            <a:avLst/>
          </a:prstGeom>
        </p:spPr>
        <p:txBody>
          <a:bodyPr/>
          <a:lstStyle/>
          <a:p>
            <a:pPr/>
            <a:r>
              <a:t>JPods Carrying Fuel is Not a Good Idea</a:t>
            </a:r>
          </a:p>
        </p:txBody>
      </p:sp>
      <p:sp>
        <p:nvSpPr>
          <p:cNvPr id="338" name="Rectangle 10"/>
          <p:cNvSpPr/>
          <p:nvPr/>
        </p:nvSpPr>
        <p:spPr>
          <a:xfrm>
            <a:off x="563299" y="1458409"/>
            <a:ext cx="4389701" cy="313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a:r>
              <a:t>An alternative to direct electricity supply is for each JPods to have a conventional gasoline, kerosene or propane fueled generator.  This has several disadvantages primarily due to safety and emissions.   Additionally, the JPods vehicle must carry the generator and fuel tank.  The advantage is that JPods can operate continuously as long as the fuel tank is not empty.</a:t>
            </a:r>
          </a:p>
        </p:txBody>
      </p:sp>
      <p:pic>
        <p:nvPicPr>
          <p:cNvPr id="339" name="Picture 2" descr="Picture 2"/>
          <p:cNvPicPr>
            <a:picLocks noChangeAspect="1"/>
          </p:cNvPicPr>
          <p:nvPr/>
        </p:nvPicPr>
        <p:blipFill>
          <a:blip r:embed="rId2">
            <a:extLst/>
          </a:blip>
          <a:stretch>
            <a:fillRect/>
          </a:stretch>
        </p:blipFill>
        <p:spPr>
          <a:xfrm>
            <a:off x="5181600" y="1447800"/>
            <a:ext cx="3611263" cy="3181350"/>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1" name="Title 1"/>
          <p:cNvSpPr/>
          <p:nvPr>
            <p:ph type="title"/>
          </p:nvPr>
        </p:nvSpPr>
        <p:spPr>
          <a:xfrm>
            <a:off x="1219200" y="11794"/>
            <a:ext cx="6477000" cy="597807"/>
          </a:xfrm>
          <a:prstGeom prst="rect">
            <a:avLst/>
          </a:prstGeom>
        </p:spPr>
        <p:txBody>
          <a:bodyPr/>
          <a:lstStyle/>
          <a:p>
            <a:pPr/>
            <a:r>
              <a:t>Led-Acid Batteries are Not Good for JPods</a:t>
            </a:r>
          </a:p>
        </p:txBody>
      </p:sp>
      <p:sp>
        <p:nvSpPr>
          <p:cNvPr id="342" name="Rectangle 8"/>
          <p:cNvSpPr/>
          <p:nvPr/>
        </p:nvSpPr>
        <p:spPr>
          <a:xfrm>
            <a:off x="821320" y="2143004"/>
            <a:ext cx="7696201" cy="313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Fork trucks carry large, heavy, high capacity batteries.  These batteries are designed to be quickly disconnected and swapped for a fresh battery.  This is unattractive because fork truck batteries are lead-acid based and take a relatively long time to recharge; hours.</a:t>
            </a:r>
          </a:p>
          <a:p>
            <a:pPr>
              <a:defRPr sz="2000"/>
            </a:pPr>
          </a:p>
          <a:p>
            <a:pPr>
              <a:defRPr sz="2000"/>
            </a:pPr>
            <a:r>
              <a:t>A new development, the Ryden dual carbon battery  can recharge in minutes, especially if not completely discharged.  The alternatives for fast recharge of the batteries is direct electrical connections and inductive power transfer.</a:t>
            </a:r>
          </a:p>
        </p:txBody>
      </p:sp>
      <p:sp>
        <p:nvSpPr>
          <p:cNvPr id="343" name="Rectangle 5"/>
          <p:cNvSpPr/>
          <p:nvPr/>
        </p:nvSpPr>
        <p:spPr>
          <a:xfrm>
            <a:off x="797205" y="990600"/>
            <a:ext cx="7924801" cy="1005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a:r>
              <a:t>The alternative selected is for each JPods to carry an electrical storage device; battery or capacitors.  The disadvantage is that the energy storage adds weight to the vehicle and that JPods must be regularly recharged.  </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5" name="Title 1"/>
          <p:cNvSpPr/>
          <p:nvPr>
            <p:ph type="title"/>
          </p:nvPr>
        </p:nvSpPr>
        <p:spPr>
          <a:xfrm>
            <a:off x="457200" y="15432"/>
            <a:ext cx="7543800" cy="746569"/>
          </a:xfrm>
          <a:prstGeom prst="rect">
            <a:avLst/>
          </a:prstGeom>
        </p:spPr>
        <p:txBody>
          <a:bodyPr/>
          <a:lstStyle/>
          <a:p>
            <a:pPr/>
            <a:r>
              <a:t>Picking a Storage Battery for JPods</a:t>
            </a:r>
          </a:p>
        </p:txBody>
      </p:sp>
      <p:sp>
        <p:nvSpPr>
          <p:cNvPr id="346" name="Rectangle 8"/>
          <p:cNvSpPr/>
          <p:nvPr/>
        </p:nvSpPr>
        <p:spPr>
          <a:xfrm>
            <a:off x="609600" y="795278"/>
            <a:ext cx="7696200" cy="283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Since batteries are using rated in Amp-Hours for 6 hour or 20 hour rates, a minimum battery capacity is needed to make a selection. </a:t>
            </a:r>
          </a:p>
          <a:p>
            <a:pPr>
              <a:defRPr sz="2000"/>
            </a:pPr>
          </a:p>
          <a:p>
            <a:pPr>
              <a:defRPr sz="2000" u="sng"/>
            </a:pPr>
            <a:r>
              <a:t>1300 W-hr</a:t>
            </a:r>
            <a:r>
              <a:rPr u="none"/>
              <a:t>  =  27.08 A-hr</a:t>
            </a:r>
            <a:endParaRPr u="none"/>
          </a:p>
          <a:p>
            <a:pPr>
              <a:defRPr sz="2000"/>
            </a:pPr>
            <a:r>
              <a:t>     48 V</a:t>
            </a:r>
          </a:p>
          <a:p>
            <a:pPr>
              <a:defRPr sz="2000"/>
            </a:pPr>
          </a:p>
          <a:p>
            <a:pPr>
              <a:defRPr sz="2000"/>
            </a:pPr>
            <a:r>
              <a:t>A 6 hour rated 48 V battery that can deliver 30 A-hr can supply</a:t>
            </a:r>
          </a:p>
          <a:p>
            <a:pPr>
              <a:defRPr sz="2000"/>
            </a:pPr>
          </a:p>
          <a:p>
            <a:pPr>
              <a:defRPr sz="2000"/>
            </a:pPr>
            <a:r>
              <a:t>48 Volts * 30 Amp-Hours  =  1440 W-hr.  =  1.44 kW-hr</a:t>
            </a:r>
          </a:p>
        </p:txBody>
      </p:sp>
      <p:sp>
        <p:nvSpPr>
          <p:cNvPr id="347" name="TextBox 2"/>
          <p:cNvSpPr/>
          <p:nvPr/>
        </p:nvSpPr>
        <p:spPr>
          <a:xfrm>
            <a:off x="599953" y="3721072"/>
            <a:ext cx="5410201" cy="192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a:r>
              <a:t>The Ryden dual carbon battery from Power Japan Plus charges 20 times faster than lithium ion batteries and can be fully discharged without damage to the battery.   Additionally, these batteries stay cool and have no concern for overheating to cause fires.</a:t>
            </a:r>
          </a:p>
        </p:txBody>
      </p:sp>
      <p:pic>
        <p:nvPicPr>
          <p:cNvPr id="348" name="Picture 2" descr="Picture 2"/>
          <p:cNvPicPr>
            <a:picLocks noChangeAspect="1"/>
          </p:cNvPicPr>
          <p:nvPr/>
        </p:nvPicPr>
        <p:blipFill>
          <a:blip r:embed="rId2">
            <a:extLst/>
          </a:blip>
          <a:srcRect l="0" t="0" r="54913" b="0"/>
          <a:stretch>
            <a:fillRect/>
          </a:stretch>
        </p:blipFill>
        <p:spPr>
          <a:xfrm>
            <a:off x="5943600" y="3810000"/>
            <a:ext cx="2971800" cy="2762251"/>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0" name="Title 1"/>
          <p:cNvSpPr/>
          <p:nvPr>
            <p:ph type="title"/>
          </p:nvPr>
        </p:nvSpPr>
        <p:spPr>
          <a:xfrm>
            <a:off x="457200" y="15432"/>
            <a:ext cx="7543800" cy="746569"/>
          </a:xfrm>
          <a:prstGeom prst="rect">
            <a:avLst/>
          </a:prstGeom>
        </p:spPr>
        <p:txBody>
          <a:bodyPr/>
          <a:lstStyle/>
          <a:p>
            <a:pPr/>
            <a:r>
              <a:t>JPods Must Recharge Quickly Every ½ Hour</a:t>
            </a:r>
          </a:p>
        </p:txBody>
      </p:sp>
      <p:sp>
        <p:nvSpPr>
          <p:cNvPr id="351" name="Rectangle 5"/>
          <p:cNvSpPr/>
          <p:nvPr/>
        </p:nvSpPr>
        <p:spPr>
          <a:xfrm>
            <a:off x="756212" y="990600"/>
            <a:ext cx="7924801" cy="1005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a:r>
              <a:t>An alternative for each JPods to carry a battery electrical storage device is using power capacitors.  The disadvantage is that the energy storage adds weight to the vehicle and that JPods must be regularly recharged.  </a:t>
            </a:r>
          </a:p>
        </p:txBody>
      </p:sp>
      <p:pic>
        <p:nvPicPr>
          <p:cNvPr id="352" name="Picture 2" descr="Picture 2"/>
          <p:cNvPicPr>
            <a:picLocks noChangeAspect="1"/>
          </p:cNvPicPr>
          <p:nvPr/>
        </p:nvPicPr>
        <p:blipFill>
          <a:blip r:embed="rId2">
            <a:extLst/>
          </a:blip>
          <a:stretch>
            <a:fillRect/>
          </a:stretch>
        </p:blipFill>
        <p:spPr>
          <a:xfrm>
            <a:off x="2066081" y="2158663"/>
            <a:ext cx="4800601" cy="3600451"/>
          </a:xfrm>
          <a:prstGeom prst="rect">
            <a:avLst/>
          </a:prstGeom>
          <a:ln w="12700">
            <a:miter lim="400000"/>
          </a:ln>
        </p:spPr>
      </p:pic>
      <p:sp>
        <p:nvSpPr>
          <p:cNvPr id="353" name="TextBox 7"/>
          <p:cNvSpPr/>
          <p:nvPr/>
        </p:nvSpPr>
        <p:spPr>
          <a:xfrm>
            <a:off x="2066081" y="5574446"/>
            <a:ext cx="5477720" cy="701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a:r>
              <a:t>Maxwell Technologies 48V ultracapacitor module; 52.8 W-hr capacity. 25 modules required.</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5" name="Title 1"/>
          <p:cNvSpPr/>
          <p:nvPr>
            <p:ph type="title"/>
          </p:nvPr>
        </p:nvSpPr>
        <p:spPr>
          <a:xfrm>
            <a:off x="1219200" y="11794"/>
            <a:ext cx="6477000" cy="597807"/>
          </a:xfrm>
          <a:prstGeom prst="rect">
            <a:avLst/>
          </a:prstGeom>
        </p:spPr>
        <p:txBody>
          <a:bodyPr/>
          <a:lstStyle/>
          <a:p>
            <a:pPr/>
            <a:r>
              <a:t>Selecting a Way to Recharge JPods</a:t>
            </a:r>
          </a:p>
        </p:txBody>
      </p:sp>
      <p:sp>
        <p:nvSpPr>
          <p:cNvPr id="356" name="Rectangle 8"/>
          <p:cNvSpPr/>
          <p:nvPr/>
        </p:nvSpPr>
        <p:spPr>
          <a:xfrm>
            <a:off x="685800" y="990599"/>
            <a:ext cx="7696200" cy="313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Direct electrical connection can be made with a JPods when it stops to load or unload passengers or cargo.  A direct contact can be in the form of brushes that contact a power strip where JPods stop or it can be an electrical mechanically actuated to move into position to touch a matching electrical contact on the JPods.</a:t>
            </a:r>
          </a:p>
          <a:p>
            <a:pPr>
              <a:defRPr sz="2000"/>
            </a:pPr>
          </a:p>
          <a:p>
            <a:pPr>
              <a:defRPr sz="2000"/>
            </a:pPr>
            <a:r>
              <a:t>As a general rule, the fewer moving parts, the better to minimize maintenance.  Exposed electrical contacts are also subject to corrosion and wear.</a:t>
            </a:r>
          </a:p>
        </p:txBody>
      </p:sp>
      <p:pic>
        <p:nvPicPr>
          <p:cNvPr id="357" name="Picture 2" descr="Picture 2"/>
          <p:cNvPicPr>
            <a:picLocks noChangeAspect="1"/>
          </p:cNvPicPr>
          <p:nvPr/>
        </p:nvPicPr>
        <p:blipFill>
          <a:blip r:embed="rId2">
            <a:extLst/>
          </a:blip>
          <a:stretch>
            <a:fillRect/>
          </a:stretch>
        </p:blipFill>
        <p:spPr>
          <a:xfrm>
            <a:off x="3962400" y="3733800"/>
            <a:ext cx="3810000" cy="2524126"/>
          </a:xfrm>
          <a:prstGeom prst="rect">
            <a:avLst/>
          </a:prstGeom>
          <a:ln w="12700">
            <a:miter lim="400000"/>
          </a:ln>
        </p:spPr>
      </p:pic>
      <p:sp>
        <p:nvSpPr>
          <p:cNvPr id="358" name="TextBox 2"/>
          <p:cNvSpPr/>
          <p:nvPr/>
        </p:nvSpPr>
        <p:spPr>
          <a:xfrm>
            <a:off x="1371600" y="4876800"/>
            <a:ext cx="2514600" cy="650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Corrosion on exposed power contacts.</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0" name="Title 1"/>
          <p:cNvSpPr/>
          <p:nvPr>
            <p:ph type="title"/>
          </p:nvPr>
        </p:nvSpPr>
        <p:spPr>
          <a:xfrm>
            <a:off x="1066800" y="7936"/>
            <a:ext cx="6477000" cy="597807"/>
          </a:xfrm>
          <a:prstGeom prst="rect">
            <a:avLst/>
          </a:prstGeom>
        </p:spPr>
        <p:txBody>
          <a:bodyPr/>
          <a:lstStyle/>
          <a:p>
            <a:pPr/>
            <a:r>
              <a:t>Inductively Recharging JPods</a:t>
            </a:r>
          </a:p>
        </p:txBody>
      </p:sp>
      <p:sp>
        <p:nvSpPr>
          <p:cNvPr id="361" name="TextBox 2"/>
          <p:cNvSpPr/>
          <p:nvPr/>
        </p:nvSpPr>
        <p:spPr>
          <a:xfrm>
            <a:off x="845150" y="5257800"/>
            <a:ext cx="7428053" cy="396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pPr>
            <a:r>
              <a:t>A U.S. supplier of inductive transfer equipment is Qualcomm, Inc</a:t>
            </a:r>
            <a:r>
              <a:rPr sz="1800"/>
              <a:t>.</a:t>
            </a:r>
          </a:p>
        </p:txBody>
      </p:sp>
      <p:sp>
        <p:nvSpPr>
          <p:cNvPr id="362" name="Rectangle 3"/>
          <p:cNvSpPr/>
          <p:nvPr/>
        </p:nvSpPr>
        <p:spPr>
          <a:xfrm>
            <a:off x="627926" y="777355"/>
            <a:ext cx="7696201" cy="701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vl1pPr>
          </a:lstStyle>
          <a:p>
            <a:pPr/>
            <a:r>
              <a:t>Inductive power transfer has been demonstrated in Korea to recharge buses when stopped to load and unload passengers.  </a:t>
            </a:r>
          </a:p>
        </p:txBody>
      </p:sp>
      <p:pic>
        <p:nvPicPr>
          <p:cNvPr id="363" name="Picture 2" descr="Picture 2"/>
          <p:cNvPicPr>
            <a:picLocks noChangeAspect="1"/>
          </p:cNvPicPr>
          <p:nvPr/>
        </p:nvPicPr>
        <p:blipFill>
          <a:blip r:embed="rId2">
            <a:extLst/>
          </a:blip>
          <a:stretch>
            <a:fillRect/>
          </a:stretch>
        </p:blipFill>
        <p:spPr>
          <a:xfrm>
            <a:off x="845149" y="1676400"/>
            <a:ext cx="7344904" cy="3334588"/>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5" name="Title 1"/>
          <p:cNvSpPr/>
          <p:nvPr>
            <p:ph type="ctrTitle"/>
          </p:nvPr>
        </p:nvSpPr>
        <p:spPr>
          <a:xfrm>
            <a:off x="1016000" y="2794000"/>
            <a:ext cx="7772400" cy="1470025"/>
          </a:xfrm>
          <a:prstGeom prst="rect">
            <a:avLst/>
          </a:prstGeom>
        </p:spPr>
        <p:txBody>
          <a:bodyPr/>
          <a:lstStyle/>
          <a:p>
            <a:pPr/>
            <a:r>
              <a:t>The Physics of JPods</a:t>
            </a:r>
          </a:p>
        </p:txBody>
      </p:sp>
      <p:pic>
        <p:nvPicPr>
          <p:cNvPr id="366" name="Boston_JPods_150623.jpg" descr="Boston_JPods_150623.jpg"/>
          <p:cNvPicPr>
            <a:picLocks noChangeAspect="1"/>
          </p:cNvPicPr>
          <p:nvPr/>
        </p:nvPicPr>
        <p:blipFill>
          <a:blip r:embed="rId2">
            <a:extLst/>
          </a:blip>
          <a:stretch>
            <a:fillRect/>
          </a:stretch>
        </p:blipFill>
        <p:spPr>
          <a:xfrm>
            <a:off x="1147276" y="438712"/>
            <a:ext cx="7001848" cy="2609288"/>
          </a:xfrm>
          <a:prstGeom prst="rect">
            <a:avLst/>
          </a:prstGeom>
          <a:ln w="12700">
            <a:miter lim="400000"/>
          </a:ln>
        </p:spPr>
      </p:pic>
      <p:sp>
        <p:nvSpPr>
          <p:cNvPr id="367" name="Rectangle 2"/>
          <p:cNvSpPr/>
          <p:nvPr/>
        </p:nvSpPr>
        <p:spPr>
          <a:xfrm>
            <a:off x="762000" y="3756660"/>
            <a:ext cx="7010400" cy="291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600"/>
              </a:spcBef>
              <a:defRPr sz="2000"/>
            </a:pPr>
            <a:r>
              <a:t>Summary:</a:t>
            </a:r>
          </a:p>
          <a:p>
            <a:pPr marL="342900" indent="-342900">
              <a:spcBef>
                <a:spcPts val="600"/>
              </a:spcBef>
              <a:buSzPct val="100000"/>
              <a:buChar char="❖"/>
              <a:defRPr sz="2000"/>
            </a:pPr>
            <a:r>
              <a:t>By suspending the vehicle from the rail, JPods removes most of the Parasitic Mass of the vehicle.</a:t>
            </a:r>
          </a:p>
          <a:p>
            <a:pPr marL="342900" indent="-342900">
              <a:spcBef>
                <a:spcPts val="600"/>
              </a:spcBef>
              <a:buSzPct val="100000"/>
              <a:buChar char="❖"/>
              <a:defRPr sz="2000"/>
            </a:pPr>
            <a:r>
              <a:t>JPods grade separation and robotics removes the repetitive applications of power in Start-Stops.</a:t>
            </a:r>
          </a:p>
          <a:p>
            <a:pPr marL="342900" indent="-342900">
              <a:spcBef>
                <a:spcPts val="600"/>
              </a:spcBef>
              <a:buSzPct val="100000"/>
              <a:buChar char="❖"/>
              <a:defRPr sz="2000"/>
            </a:pPr>
            <a:r>
              <a:t>Energy required to move people and cargo is cut by 10x.</a:t>
            </a:r>
          </a:p>
          <a:p>
            <a:pPr marL="342900" indent="-342900">
              <a:spcBef>
                <a:spcPts val="600"/>
              </a:spcBef>
              <a:buSzPct val="100000"/>
              <a:buChar char="❖"/>
              <a:defRPr sz="2000"/>
            </a:pPr>
            <a:r>
              <a:t>Solar collectors over the rails powers the networks.</a:t>
            </a:r>
          </a:p>
          <a:p>
            <a:pPr marL="342900" indent="-342900">
              <a:spcBef>
                <a:spcPts val="600"/>
              </a:spcBef>
              <a:buSzPct val="100000"/>
              <a:buChar char="❖"/>
              <a:defRPr sz="2000"/>
            </a:pPr>
            <a:r>
              <a:t>JPods networks store and transport excess energy.</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