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4" r:id="rId20"/>
    <p:sldId id="266" r:id="rId21"/>
    <p:sldId id="281" r:id="rId22"/>
    <p:sldId id="282" r:id="rId23"/>
    <p:sldId id="283" r:id="rId24"/>
    <p:sldId id="264" r:id="rId25"/>
    <p:sldId id="295" r:id="rId26"/>
    <p:sldId id="312" r:id="rId27"/>
    <p:sldId id="268" r:id="rId28"/>
    <p:sldId id="313" r:id="rId29"/>
    <p:sldId id="314" r:id="rId30"/>
    <p:sldId id="296" r:id="rId31"/>
    <p:sldId id="297" r:id="rId32"/>
    <p:sldId id="298" r:id="rId33"/>
    <p:sldId id="299" r:id="rId34"/>
    <p:sldId id="269" r:id="rId35"/>
    <p:sldId id="265" r:id="rId36"/>
    <p:sldId id="267" r:id="rId37"/>
    <p:sldId id="280" r:id="rId38"/>
    <p:sldId id="307" r:id="rId39"/>
    <p:sldId id="285" r:id="rId40"/>
    <p:sldId id="286" r:id="rId41"/>
    <p:sldId id="288" r:id="rId42"/>
    <p:sldId id="310" r:id="rId43"/>
    <p:sldId id="311" r:id="rId44"/>
    <p:sldId id="289" r:id="rId45"/>
    <p:sldId id="290" r:id="rId46"/>
    <p:sldId id="291" r:id="rId47"/>
    <p:sldId id="309" r:id="rId48"/>
    <p:sldId id="308" r:id="rId49"/>
    <p:sldId id="293" r:id="rId50"/>
    <p:sldId id="294" r:id="rId51"/>
    <p:sldId id="302" r:id="rId52"/>
    <p:sldId id="303" r:id="rId53"/>
    <p:sldId id="304" r:id="rId54"/>
    <p:sldId id="305" r:id="rId55"/>
    <p:sldId id="306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F3B2"/>
    <a:srgbClr val="A7EBA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9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eamTeam_ExcelWorkFDB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Value%20Functions%20ONLY_Dream%20Team%20IPR2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l"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 for</a:t>
            </a:r>
            <a:r>
              <a:rPr lang="en-US" sz="1100" baseline="0"/>
              <a:t> Amount of Track</a:t>
            </a:r>
            <a:endParaRPr lang="en-US" sz="1100"/>
          </a:p>
        </c:rich>
      </c:tx>
      <c:layout>
        <c:manualLayout>
          <c:xMode val="edge"/>
          <c:yMode val="edge"/>
          <c:x val="0.33309792294481755"/>
          <c:y val="5.603893263342082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375273623209876"/>
          <c:y val="0.16080402010050238"/>
          <c:w val="0.83233695175459954"/>
          <c:h val="0.680904522613068"/>
        </c:manualLayout>
      </c:layout>
      <c:lineChart>
        <c:grouping val="standard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'Value Functions'!$D$27:$D$31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'Value Functions'!$E$27:$E$31</c:f>
              <c:numCache>
                <c:formatCode>General</c:formatCode>
                <c:ptCount val="5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100</c:v>
                </c:pt>
              </c:numCache>
            </c:numRef>
          </c:val>
        </c:ser>
        <c:marker val="1"/>
        <c:axId val="50665344"/>
        <c:axId val="50681344"/>
      </c:lineChart>
      <c:catAx>
        <c:axId val="506653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Amount</a:t>
                </a:r>
                <a:r>
                  <a:rPr lang="en-US" sz="1050" baseline="0"/>
                  <a:t> of Track (miles)</a:t>
                </a:r>
                <a:endParaRPr lang="en-US" sz="1050"/>
              </a:p>
            </c:rich>
          </c:tx>
          <c:layout>
            <c:manualLayout>
              <c:xMode val="edge"/>
              <c:yMode val="edge"/>
              <c:x val="0.39704627199377907"/>
              <c:y val="0.9095477301448430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681344"/>
        <c:crosses val="autoZero"/>
        <c:auto val="1"/>
        <c:lblAlgn val="ctr"/>
        <c:lblOffset val="100"/>
        <c:tickLblSkip val="1"/>
        <c:tickMarkSkip val="1"/>
      </c:catAx>
      <c:valAx>
        <c:axId val="50681344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3.1936127744510996E-2"/>
              <c:y val="0.4572864321608053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66534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'Quant Value Model'!$E$74</c:f>
              <c:strCache>
                <c:ptCount val="1"/>
                <c:pt idx="0">
                  <c:v>Amount of Track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Model'!$E$75:$E$80</c:f>
              <c:numCache>
                <c:formatCode>0.0</c:formatCode>
                <c:ptCount val="6"/>
                <c:pt idx="0">
                  <c:v>0</c:v>
                </c:pt>
                <c:pt idx="1">
                  <c:v>12.027272727272718</c:v>
                </c:pt>
                <c:pt idx="2">
                  <c:v>11.18571428571429</c:v>
                </c:pt>
                <c:pt idx="3">
                  <c:v>12.062337662337667</c:v>
                </c:pt>
                <c:pt idx="4">
                  <c:v>20.618181818181821</c:v>
                </c:pt>
                <c:pt idx="5">
                  <c:v>23.37662337662336</c:v>
                </c:pt>
              </c:numCache>
            </c:numRef>
          </c:val>
        </c:ser>
        <c:ser>
          <c:idx val="1"/>
          <c:order val="1"/>
          <c:tx>
            <c:strRef>
              <c:f>'Quant Value Model'!$F$74</c:f>
              <c:strCache>
                <c:ptCount val="1"/>
                <c:pt idx="0">
                  <c:v>Stops in Cadet Area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Model'!$F$75:$F$80</c:f>
              <c:numCache>
                <c:formatCode>0.0</c:formatCode>
                <c:ptCount val="6"/>
                <c:pt idx="0">
                  <c:v>0</c:v>
                </c:pt>
                <c:pt idx="1">
                  <c:v>7.7922077922077921</c:v>
                </c:pt>
                <c:pt idx="2">
                  <c:v>12.46753246753247</c:v>
                </c:pt>
                <c:pt idx="3">
                  <c:v>7.7922077922077921</c:v>
                </c:pt>
                <c:pt idx="4">
                  <c:v>10.909090909090912</c:v>
                </c:pt>
                <c:pt idx="5">
                  <c:v>15.584415584415583</c:v>
                </c:pt>
              </c:numCache>
            </c:numRef>
          </c:val>
        </c:ser>
        <c:ser>
          <c:idx val="2"/>
          <c:order val="2"/>
          <c:tx>
            <c:strRef>
              <c:f>'Quant Value Model'!$G$74</c:f>
              <c:strCache>
                <c:ptCount val="1"/>
                <c:pt idx="0">
                  <c:v>Stops in Visitor Areas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Model'!$G$75:$G$80</c:f>
              <c:numCache>
                <c:formatCode>0.0</c:formatCode>
                <c:ptCount val="6"/>
                <c:pt idx="0">
                  <c:v>0</c:v>
                </c:pt>
                <c:pt idx="1">
                  <c:v>5.1948051948051948</c:v>
                </c:pt>
                <c:pt idx="2">
                  <c:v>7.7922077922077913</c:v>
                </c:pt>
                <c:pt idx="3">
                  <c:v>6.4935064935064926</c:v>
                </c:pt>
                <c:pt idx="4">
                  <c:v>9.0909090909090935</c:v>
                </c:pt>
                <c:pt idx="5">
                  <c:v>12.987012987012985</c:v>
                </c:pt>
              </c:numCache>
            </c:numRef>
          </c:val>
        </c:ser>
        <c:ser>
          <c:idx val="3"/>
          <c:order val="3"/>
          <c:tx>
            <c:strRef>
              <c:f>'Quant Value Model'!$H$74</c:f>
              <c:strCache>
                <c:ptCount val="1"/>
                <c:pt idx="0">
                  <c:v>Stops in Residential Areas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Model'!$H$75:$H$80</c:f>
              <c:numCache>
                <c:formatCode>0.0</c:formatCode>
                <c:ptCount val="6"/>
                <c:pt idx="0">
                  <c:v>0</c:v>
                </c:pt>
                <c:pt idx="1">
                  <c:v>5.064935064935062</c:v>
                </c:pt>
                <c:pt idx="2">
                  <c:v>6.7532467532467528</c:v>
                </c:pt>
                <c:pt idx="3">
                  <c:v>6.7532467532467528</c:v>
                </c:pt>
                <c:pt idx="4">
                  <c:v>16.883116883116877</c:v>
                </c:pt>
                <c:pt idx="5">
                  <c:v>16.883116883116877</c:v>
                </c:pt>
              </c:numCache>
            </c:numRef>
          </c:val>
        </c:ser>
        <c:ser>
          <c:idx val="4"/>
          <c:order val="4"/>
          <c:tx>
            <c:strRef>
              <c:f>'Quant Value Model'!$I$74</c:f>
              <c:strCache>
                <c:ptCount val="1"/>
                <c:pt idx="0">
                  <c:v>Average Wait Time At All Stations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Model'!$I$75:$I$80</c:f>
              <c:numCache>
                <c:formatCode>0.0</c:formatCode>
                <c:ptCount val="6"/>
                <c:pt idx="0">
                  <c:v>0</c:v>
                </c:pt>
                <c:pt idx="1">
                  <c:v>4.6233766233766236</c:v>
                </c:pt>
                <c:pt idx="2">
                  <c:v>4.4675324675324664</c:v>
                </c:pt>
                <c:pt idx="3">
                  <c:v>4.6233766233766236</c:v>
                </c:pt>
                <c:pt idx="4">
                  <c:v>4.7272727272727284</c:v>
                </c:pt>
                <c:pt idx="5">
                  <c:v>5.1948051948051948</c:v>
                </c:pt>
              </c:numCache>
            </c:numRef>
          </c:val>
        </c:ser>
        <c:ser>
          <c:idx val="5"/>
          <c:order val="5"/>
          <c:tx>
            <c:strRef>
              <c:f>'Quant Value Model'!$J$74</c:f>
              <c:strCache>
                <c:ptCount val="1"/>
                <c:pt idx="0">
                  <c:v>People On System In A Day</c:v>
                </c:pt>
              </c:strCache>
            </c:strRef>
          </c:tx>
          <c:cat>
            <c:strRef>
              <c:f>'Quant Value Model'!$D$75:$D$80</c:f>
              <c:strCache>
                <c:ptCount val="6"/>
                <c:pt idx="0">
                  <c:v>Baseline</c:v>
                </c:pt>
                <c:pt idx="1">
                  <c:v>Mid Level</c:v>
                </c:pt>
                <c:pt idx="2">
                  <c:v>Mid Level Plus</c:v>
                </c:pt>
                <c:pt idx="3">
                  <c:v>Cross Country</c:v>
                </c:pt>
                <c:pt idx="4">
                  <c:v>All Out</c:v>
                </c:pt>
                <c:pt idx="5">
                  <c:v>Ideal</c:v>
                </c:pt>
              </c:strCache>
            </c:strRef>
          </c:cat>
          <c:val>
            <c:numRef>
              <c:f>'Quant Value Model'!$J$75:$J$80</c:f>
              <c:numCache>
                <c:formatCode>0.0</c:formatCode>
                <c:ptCount val="6"/>
                <c:pt idx="0">
                  <c:v>0</c:v>
                </c:pt>
                <c:pt idx="1">
                  <c:v>3.809523809523808</c:v>
                </c:pt>
                <c:pt idx="2">
                  <c:v>13.748917748917743</c:v>
                </c:pt>
                <c:pt idx="3">
                  <c:v>7.4874458874458867</c:v>
                </c:pt>
                <c:pt idx="4">
                  <c:v>25.974025974025963</c:v>
                </c:pt>
                <c:pt idx="5">
                  <c:v>25.974025974025963</c:v>
                </c:pt>
              </c:numCache>
            </c:numRef>
          </c:val>
        </c:ser>
        <c:overlap val="100"/>
        <c:axId val="56456704"/>
        <c:axId val="56463360"/>
      </c:barChart>
      <c:catAx>
        <c:axId val="56456704"/>
        <c:scaling>
          <c:orientation val="minMax"/>
        </c:scaling>
        <c:axPos val="b"/>
        <c:tickLblPos val="nextTo"/>
        <c:crossAx val="56463360"/>
        <c:crossesAt val="0"/>
        <c:auto val="1"/>
        <c:lblAlgn val="ctr"/>
        <c:lblOffset val="100"/>
      </c:catAx>
      <c:valAx>
        <c:axId val="56463360"/>
        <c:scaling>
          <c:orientation val="minMax"/>
        </c:scaling>
        <c:axPos val="l"/>
        <c:majorGridlines/>
        <c:numFmt formatCode="0.0" sourceLinked="1"/>
        <c:tickLblPos val="nextTo"/>
        <c:crossAx val="5645670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l"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 for</a:t>
            </a:r>
            <a:r>
              <a:rPr lang="en-US" sz="1100" baseline="0"/>
              <a:t> Amount of Track</a:t>
            </a:r>
            <a:endParaRPr lang="en-US" sz="1100"/>
          </a:p>
        </c:rich>
      </c:tx>
      <c:layout>
        <c:manualLayout>
          <c:xMode val="edge"/>
          <c:yMode val="edge"/>
          <c:x val="0.33309792294481733"/>
          <c:y val="5.603893263342082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375273623209876"/>
          <c:y val="0.16080402010050238"/>
          <c:w val="0.83233695175459954"/>
          <c:h val="0.68090452261306778"/>
        </c:manualLayout>
      </c:layout>
      <c:lineChart>
        <c:grouping val="standard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'Value Functions'!$D$27:$D$31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'Value Functions'!$E$27:$E$31</c:f>
              <c:numCache>
                <c:formatCode>General</c:formatCode>
                <c:ptCount val="5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100</c:v>
                </c:pt>
              </c:numCache>
            </c:numRef>
          </c:val>
        </c:ser>
        <c:marker val="1"/>
        <c:axId val="59818752"/>
        <c:axId val="60244736"/>
      </c:lineChart>
      <c:catAx>
        <c:axId val="598187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Amount</a:t>
                </a:r>
                <a:r>
                  <a:rPr lang="en-US" sz="1050" baseline="0"/>
                  <a:t> of Track (miles)</a:t>
                </a:r>
                <a:endParaRPr lang="en-US" sz="1050"/>
              </a:p>
            </c:rich>
          </c:tx>
          <c:layout>
            <c:manualLayout>
              <c:xMode val="edge"/>
              <c:yMode val="edge"/>
              <c:x val="0.39704627199377879"/>
              <c:y val="0.9095477301448430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0244736"/>
        <c:crosses val="autoZero"/>
        <c:auto val="1"/>
        <c:lblAlgn val="ctr"/>
        <c:lblOffset val="100"/>
        <c:tickLblSkip val="1"/>
        <c:tickMarkSkip val="1"/>
      </c:catAx>
      <c:valAx>
        <c:axId val="60244736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3.1936127744510996E-2"/>
              <c:y val="0.4572864321608052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981875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 for Stops</a:t>
            </a:r>
            <a:r>
              <a:rPr lang="en-US" sz="1100" baseline="0"/>
              <a:t> in Cadet Areas</a:t>
            </a:r>
            <a:endParaRPr lang="en-US" sz="1100"/>
          </a:p>
        </c:rich>
      </c:tx>
      <c:layout>
        <c:manualLayout>
          <c:xMode val="edge"/>
          <c:yMode val="edge"/>
          <c:x val="0.32775478522501783"/>
          <c:y val="4.561828919112385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375273623209876"/>
          <c:y val="0.16279110846432102"/>
          <c:w val="0.8223568923810437"/>
          <c:h val="0.67442030649504336"/>
        </c:manualLayout>
      </c:layout>
      <c:barChart>
        <c:barDir val="col"/>
        <c:grouping val="stacked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cat>
            <c:numRef>
              <c:f>'Value Functions'!$D$50:$D$59</c:f>
              <c:numCache>
                <c:formatCode>#,##0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 formatCode="General">
                  <c:v>8</c:v>
                </c:pt>
                <c:pt idx="8" formatCode="General">
                  <c:v>9</c:v>
                </c:pt>
                <c:pt idx="9" formatCode="General">
                  <c:v>10</c:v>
                </c:pt>
              </c:numCache>
            </c:numRef>
          </c:cat>
          <c:val>
            <c:numRef>
              <c:f>'Value Functions'!$E$50:$E$59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val>
        </c:ser>
        <c:overlap val="100"/>
        <c:axId val="61397248"/>
        <c:axId val="61486976"/>
      </c:barChart>
      <c:catAx>
        <c:axId val="61397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Number of Stops</a:t>
                </a:r>
              </a:p>
            </c:rich>
          </c:tx>
          <c:layout>
            <c:manualLayout>
              <c:xMode val="edge"/>
              <c:yMode val="edge"/>
              <c:x val="0.44027895141156126"/>
              <c:y val="0.91240783822476734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1486976"/>
        <c:crosses val="autoZero"/>
        <c:auto val="1"/>
        <c:lblAlgn val="ctr"/>
        <c:lblOffset val="100"/>
        <c:tickLblSkip val="1"/>
        <c:tickMarkSkip val="1"/>
      </c:catAx>
      <c:valAx>
        <c:axId val="61486976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3.1936127744510996E-2"/>
              <c:y val="0.45478144689278177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1397248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 for Stops in Visitor Areas</a:t>
            </a:r>
          </a:p>
        </c:rich>
      </c:tx>
      <c:layout>
        <c:manualLayout>
          <c:xMode val="edge"/>
          <c:yMode val="edge"/>
          <c:x val="0.33232558893101344"/>
          <c:y val="7.299747253815495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8"/>
          <c:y val="0.16624705585723129"/>
          <c:w val="0.84800000000000064"/>
          <c:h val="0.67506380257178678"/>
        </c:manualLayout>
      </c:layout>
      <c:barChart>
        <c:barDir val="col"/>
        <c:grouping val="stacked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cat>
            <c:numRef>
              <c:f>'Value Functions'!$D$65:$D$74</c:f>
              <c:numCache>
                <c:formatCode>#,##0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 formatCode="General">
                  <c:v>8</c:v>
                </c:pt>
                <c:pt idx="8" formatCode="General">
                  <c:v>9</c:v>
                </c:pt>
                <c:pt idx="9" formatCode="General">
                  <c:v>10</c:v>
                </c:pt>
              </c:numCache>
            </c:numRef>
          </c:cat>
          <c:val>
            <c:numRef>
              <c:f>'Value Functions'!$E$65:$E$74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val>
        </c:ser>
        <c:overlap val="100"/>
        <c:axId val="68579712"/>
        <c:axId val="68582016"/>
      </c:barChart>
      <c:catAx>
        <c:axId val="685797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Number of Stops</a:t>
                </a:r>
              </a:p>
            </c:rich>
          </c:tx>
          <c:layout>
            <c:manualLayout>
              <c:xMode val="edge"/>
              <c:yMode val="edge"/>
              <c:x val="0.44487443699167245"/>
              <c:y val="0.90932098765432101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8582016"/>
        <c:crosses val="autoZero"/>
        <c:auto val="1"/>
        <c:lblAlgn val="ctr"/>
        <c:lblOffset val="100"/>
        <c:tickLblSkip val="1"/>
        <c:tickMarkSkip val="1"/>
      </c:catAx>
      <c:valAx>
        <c:axId val="68582016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3.5999999999999997E-2"/>
              <c:y val="0.46095770774245376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857971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 pitchFamily="18" charset="0"/>
                <a:ea typeface="Arial"/>
                <a:cs typeface="Times New Roman" pitchFamily="18" charset="0"/>
              </a:defRPr>
            </a:pPr>
            <a:r>
              <a:rPr lang="en-US" sz="1100">
                <a:latin typeface="Times New Roman" pitchFamily="18" charset="0"/>
                <a:cs typeface="Times New Roman" pitchFamily="18" charset="0"/>
              </a:rPr>
              <a:t>Value Function for Stops</a:t>
            </a:r>
            <a:r>
              <a:rPr lang="en-US" sz="1100" baseline="0">
                <a:latin typeface="Times New Roman" pitchFamily="18" charset="0"/>
                <a:cs typeface="Times New Roman" pitchFamily="18" charset="0"/>
              </a:rPr>
              <a:t> in Residential Areas</a:t>
            </a:r>
            <a:endParaRPr lang="en-US" sz="110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6757543307086656"/>
          <c:y val="5.160129516520714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9.5617622885044704E-2"/>
          <c:y val="0.15061764712974329"/>
          <c:w val="0.85856657215529697"/>
          <c:h val="0.72839681808646362"/>
        </c:manualLayout>
      </c:layout>
      <c:barChart>
        <c:barDir val="col"/>
        <c:grouping val="stacked"/>
        <c:ser>
          <c:idx val="0"/>
          <c:order val="0"/>
          <c:tx>
            <c:strRef>
              <c:f>'Value Functions'!$E$88</c:f>
              <c:strCache>
                <c:ptCount val="1"/>
                <c:pt idx="0">
                  <c:v>Value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cat>
            <c:numRef>
              <c:f>'Value Functions'!$D$89:$D$98</c:f>
              <c:numCache>
                <c:formatCode>#,##0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 formatCode="General">
                  <c:v>8</c:v>
                </c:pt>
                <c:pt idx="8" formatCode="General">
                  <c:v>9</c:v>
                </c:pt>
                <c:pt idx="9" formatCode="General">
                  <c:v>10</c:v>
                </c:pt>
              </c:numCache>
            </c:numRef>
          </c:cat>
          <c:val>
            <c:numRef>
              <c:f>'Value Functions'!$E$89:$E$98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val>
        </c:ser>
        <c:overlap val="100"/>
        <c:axId val="70982656"/>
        <c:axId val="73335168"/>
      </c:barChart>
      <c:catAx>
        <c:axId val="70982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Number</a:t>
                </a:r>
                <a:r>
                  <a:rPr lang="en-US" sz="1050" baseline="0"/>
                  <a:t> of Stops</a:t>
                </a:r>
                <a:endParaRPr lang="en-US" sz="1050"/>
              </a:p>
            </c:rich>
          </c:tx>
          <c:layout>
            <c:manualLayout>
              <c:xMode val="edge"/>
              <c:yMode val="edge"/>
              <c:x val="0.4034532283464568"/>
              <c:y val="0.93236565483920353"/>
            </c:manualLayout>
          </c:layout>
          <c:spPr>
            <a:noFill/>
            <a:ln w="25400">
              <a:noFill/>
            </a:ln>
          </c:spPr>
        </c:title>
        <c:numFmt formatCode="#,##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335168"/>
        <c:crosses val="autoZero"/>
        <c:auto val="1"/>
        <c:lblAlgn val="ctr"/>
        <c:lblOffset val="100"/>
        <c:tickLblSkip val="1"/>
        <c:tickMarkSkip val="1"/>
      </c:catAx>
      <c:valAx>
        <c:axId val="73335168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Value</a:t>
                </a:r>
              </a:p>
            </c:rich>
          </c:tx>
          <c:layout>
            <c:manualLayout>
              <c:xMode val="edge"/>
              <c:yMode val="edge"/>
              <c:x val="7.8725459317585313E-3"/>
              <c:y val="0.4790134177153089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098265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</a:t>
            </a:r>
            <a:r>
              <a:rPr lang="en-US" sz="1100" baseline="0"/>
              <a:t> for Average Wait Time At All Stations</a:t>
            </a:r>
            <a:endParaRPr lang="en-US" sz="1100"/>
          </a:p>
        </c:rich>
      </c:tx>
      <c:layout>
        <c:manualLayout>
          <c:xMode val="edge"/>
          <c:yMode val="edge"/>
          <c:x val="0.26072194100737406"/>
          <c:y val="5.901325297300803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2400000000000012"/>
          <c:y val="0.16120926628579871"/>
          <c:w val="0.84400000000000064"/>
          <c:h val="0.72544169828609784"/>
        </c:manualLayout>
      </c:layout>
      <c:lineChart>
        <c:grouping val="standard"/>
        <c:ser>
          <c:idx val="1"/>
          <c:order val="0"/>
          <c:tx>
            <c:strRef>
              <c:f>'Value Functions'!$E$112</c:f>
              <c:strCache>
                <c:ptCount val="1"/>
                <c:pt idx="0">
                  <c:v>Value</c:v>
                </c:pt>
              </c:strCache>
            </c:strRef>
          </c:tx>
          <c:marker>
            <c:spPr>
              <a:solidFill>
                <a:srgbClr val="0070C0"/>
              </a:solidFill>
            </c:spPr>
          </c:marker>
          <c:cat>
            <c:numRef>
              <c:f>'Value Functions'!$D$113:$D$117</c:f>
              <c:numCache>
                <c:formatCode>0</c:formatCode>
                <c:ptCount val="5"/>
                <c:pt idx="0">
                  <c:v>10</c:v>
                </c:pt>
                <c:pt idx="1">
                  <c:v>30</c:v>
                </c:pt>
                <c:pt idx="2">
                  <c:v>60</c:v>
                </c:pt>
                <c:pt idx="3">
                  <c:v>80</c:v>
                </c:pt>
                <c:pt idx="4">
                  <c:v>120</c:v>
                </c:pt>
              </c:numCache>
            </c:numRef>
          </c:cat>
          <c:val>
            <c:numRef>
              <c:f>'Value Functions'!$E$113:$E$117</c:f>
              <c:numCache>
                <c:formatCode>0</c:formatCode>
                <c:ptCount val="5"/>
                <c:pt idx="0">
                  <c:v>100</c:v>
                </c:pt>
                <c:pt idx="1">
                  <c:v>75</c:v>
                </c:pt>
                <c:pt idx="2">
                  <c:v>50</c:v>
                </c:pt>
                <c:pt idx="3">
                  <c:v>25</c:v>
                </c:pt>
                <c:pt idx="4">
                  <c:v>0</c:v>
                </c:pt>
              </c:numCache>
            </c:numRef>
          </c:val>
        </c:ser>
        <c:marker val="1"/>
        <c:axId val="74029312"/>
        <c:axId val="74947584"/>
      </c:lineChart>
      <c:catAx>
        <c:axId val="74029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Wait</a:t>
                </a:r>
                <a:r>
                  <a:rPr lang="en-US" sz="1050" baseline="0">
                    <a:latin typeface="Arial" pitchFamily="34" charset="0"/>
                    <a:cs typeface="Arial" pitchFamily="34" charset="0"/>
                  </a:rPr>
                  <a:t> Time (sec.)</a:t>
                </a:r>
                <a:endParaRPr lang="en-US" sz="105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46353033995750531"/>
              <c:y val="0.9480237192573151"/>
            </c:manualLayout>
          </c:layout>
          <c:spPr>
            <a:noFill/>
            <a:ln w="25400">
              <a:noFill/>
            </a:ln>
          </c:spPr>
        </c:title>
        <c:numFmt formatCode="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4947584"/>
        <c:crosses val="autoZero"/>
        <c:auto val="1"/>
        <c:lblAlgn val="ctr"/>
        <c:lblOffset val="100"/>
        <c:tickLblSkip val="1"/>
        <c:tickMarkSkip val="1"/>
      </c:catAx>
      <c:valAx>
        <c:axId val="74947584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1.5935658645079023E-2"/>
              <c:y val="0.48110883389339032"/>
            </c:manualLayout>
          </c:layout>
          <c:spPr>
            <a:noFill/>
            <a:ln w="25400">
              <a:noFill/>
            </a:ln>
          </c:spPr>
        </c:title>
        <c:numFmt formatCode="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402931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sz="1100"/>
              <a:t>Value Function  for People On System In A Day</a:t>
            </a:r>
          </a:p>
        </c:rich>
      </c:tx>
      <c:layout>
        <c:manualLayout>
          <c:xMode val="edge"/>
          <c:yMode val="edge"/>
          <c:x val="0.29139939824595101"/>
          <c:y val="7.469885047374873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1840878607608944"/>
          <c:y val="0.16080412742524833"/>
          <c:w val="0.83034093987989088"/>
          <c:h val="0.68090452261306778"/>
        </c:manualLayout>
      </c:layout>
      <c:lineChart>
        <c:grouping val="standard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cat>
            <c:numRef>
              <c:f>'Value Functions'!$O$27:$O$32</c:f>
              <c:numCache>
                <c:formatCode>General</c:formatCode>
                <c:ptCount val="6"/>
                <c:pt idx="0">
                  <c:v>15000</c:v>
                </c:pt>
                <c:pt idx="1">
                  <c:v>18000</c:v>
                </c:pt>
                <c:pt idx="2">
                  <c:v>21000</c:v>
                </c:pt>
                <c:pt idx="3">
                  <c:v>24000</c:v>
                </c:pt>
                <c:pt idx="4">
                  <c:v>27000</c:v>
                </c:pt>
                <c:pt idx="5">
                  <c:v>30000</c:v>
                </c:pt>
              </c:numCache>
            </c:numRef>
          </c:cat>
          <c:val>
            <c:numRef>
              <c:f>'Value Functions'!$P$27:$P$32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val>
        </c:ser>
        <c:marker val="1"/>
        <c:axId val="75468160"/>
        <c:axId val="75527680"/>
      </c:lineChart>
      <c:catAx>
        <c:axId val="75468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50"/>
                  <a:t>Number of People</a:t>
                </a:r>
              </a:p>
            </c:rich>
          </c:tx>
          <c:layout>
            <c:manualLayout>
              <c:xMode val="edge"/>
              <c:yMode val="edge"/>
              <c:x val="0.45010146597528977"/>
              <c:y val="0.9189483940706957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5527680"/>
        <c:crosses val="autoZero"/>
        <c:auto val="1"/>
        <c:lblAlgn val="ctr"/>
        <c:lblOffset val="100"/>
        <c:tickLblSkip val="1"/>
        <c:tickMarkSkip val="1"/>
      </c:catAx>
      <c:valAx>
        <c:axId val="75527680"/>
        <c:scaling>
          <c:orientation val="minMax"/>
          <c:max val="10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5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Times New Roman"/>
                    <a:cs typeface="Arial" pitchFamily="34" charset="0"/>
                  </a:defRPr>
                </a:pPr>
                <a:r>
                  <a:rPr lang="en-US" sz="1050">
                    <a:latin typeface="Arial" pitchFamily="34" charset="0"/>
                    <a:cs typeface="Arial" pitchFamily="34" charset="0"/>
                  </a:rPr>
                  <a:t>Value</a:t>
                </a:r>
              </a:p>
            </c:rich>
          </c:tx>
          <c:layout>
            <c:manualLayout>
              <c:xMode val="edge"/>
              <c:yMode val="edge"/>
              <c:x val="1.5904144246498279E-2"/>
              <c:y val="0.4572863738860723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546816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268CB2-B4EA-494B-8DA1-8E48FE4C7FBB}" type="datetimeFigureOut">
              <a:rPr lang="en-US" smtClean="0"/>
              <a:pPr/>
              <a:t>11/30/2011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BBA7850-EAE9-4477-8B9F-C2D3F8E043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JPods</a:t>
            </a:r>
            <a:r>
              <a:rPr lang="en-US" sz="2800" dirty="0" smtClean="0"/>
              <a:t> Transportation System at West Point:  </a:t>
            </a:r>
            <a:br>
              <a:rPr lang="en-US" sz="2800" dirty="0" smtClean="0"/>
            </a:br>
            <a:r>
              <a:rPr lang="en-US" sz="2800" dirty="0" smtClean="0"/>
              <a:t>Final Decision Brief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Presented by The Dream Team</a:t>
            </a:r>
          </a:p>
          <a:p>
            <a:r>
              <a:rPr lang="en-US" sz="2400" dirty="0" smtClean="0"/>
              <a:t>November 30, 2011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Dream Team</a:t>
            </a:r>
            <a:endParaRPr lang="en-US" dirty="0"/>
          </a:p>
        </p:txBody>
      </p:sp>
      <p:pic>
        <p:nvPicPr>
          <p:cNvPr id="5" name="Picture 2" descr="C:\Users\x28122\Pictures\Summer 2010 2010-08-17\Summer 2010 147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1425575" cy="2173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267200"/>
            <a:ext cx="1371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524000"/>
            <a:ext cx="13573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191000"/>
            <a:ext cx="1371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828800" y="1676400"/>
            <a:ext cx="266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n-lt"/>
              </a:rPr>
              <a:t>CDT </a:t>
            </a:r>
            <a:r>
              <a:rPr lang="en-US" sz="2400" b="1" dirty="0" err="1" smtClean="0">
                <a:latin typeface="+mn-lt"/>
              </a:rPr>
              <a:t>Hana</a:t>
            </a:r>
            <a:r>
              <a:rPr lang="en-US" sz="2400" b="1" dirty="0" smtClean="0">
                <a:latin typeface="+mn-lt"/>
              </a:rPr>
              <a:t> Lee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A-2, 2012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International Relations major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Project Manager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4343400"/>
            <a:ext cx="2971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n-lt"/>
              </a:rPr>
              <a:t>CDT Ali Chouhdry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B-1, 2012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International Relations major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Systems Modeling and Design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8400" y="4267200"/>
            <a:ext cx="31242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n-lt"/>
              </a:rPr>
              <a:t>CDT Jeremy Provencher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A-2, 2012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Defense &amp; Strategic Studies major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Team Liaison Officer with Client and Stakeholders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19800" y="1752600"/>
            <a:ext cx="3124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n-lt"/>
              </a:rPr>
              <a:t>CDT Romedy Murr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A-1, 2012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International Relations major</a:t>
            </a:r>
          </a:p>
          <a:p>
            <a:pPr marL="341313" lvl="1" indent="-10953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400" dirty="0" smtClean="0">
                <a:latin typeface="+mn-lt"/>
              </a:rPr>
              <a:t>Technical Writer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BLUF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838200"/>
          </a:xfrm>
        </p:spPr>
        <p:txBody>
          <a:bodyPr/>
          <a:lstStyle/>
          <a:p>
            <a:r>
              <a:rPr lang="en-US" sz="1600" dirty="0" smtClean="0"/>
              <a:t>Problem Statement</a:t>
            </a:r>
            <a:r>
              <a:rPr lang="en-US" sz="1600" dirty="0" smtClean="0"/>
              <a:t>:  How can West Point implement the </a:t>
            </a:r>
            <a:r>
              <a:rPr lang="en-US" sz="1600" dirty="0" err="1" smtClean="0"/>
              <a:t>JPods</a:t>
            </a:r>
            <a:r>
              <a:rPr lang="en-US" sz="1600" dirty="0" smtClean="0"/>
              <a:t> transportation system in a way that is aesthetically pleasing, energy-efficient, passenger-friendly, and contributes to the NetZero Energy Initiative</a:t>
            </a:r>
            <a:r>
              <a:rPr lang="en-US" sz="1600" dirty="0" smtClean="0"/>
              <a:t>?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36576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 Decision:</a:t>
            </a:r>
          </a:p>
          <a:p>
            <a:r>
              <a:rPr lang="en-US" b="1" dirty="0" smtClean="0"/>
              <a:t>All Out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7010400" cy="463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Initial Problem Statement</a:t>
            </a:r>
          </a:p>
          <a:p>
            <a:r>
              <a:rPr lang="en-US" dirty="0" smtClean="0"/>
              <a:t>Problem Definition</a:t>
            </a:r>
          </a:p>
          <a:p>
            <a:r>
              <a:rPr lang="en-US" dirty="0" smtClean="0"/>
              <a:t>Value Hierarchy</a:t>
            </a:r>
          </a:p>
          <a:p>
            <a:r>
              <a:rPr lang="en-US" dirty="0" smtClean="0"/>
              <a:t>Swing Weight Matrix</a:t>
            </a:r>
          </a:p>
          <a:p>
            <a:r>
              <a:rPr lang="en-US" dirty="0" smtClean="0"/>
              <a:t>Alternatives</a:t>
            </a:r>
          </a:p>
          <a:p>
            <a:r>
              <a:rPr lang="en-US" dirty="0" smtClean="0"/>
              <a:t>Raw Data Matrix</a:t>
            </a:r>
          </a:p>
          <a:p>
            <a:r>
              <a:rPr lang="en-US" dirty="0" smtClean="0"/>
              <a:t>Screening Criteria</a:t>
            </a:r>
          </a:p>
          <a:p>
            <a:r>
              <a:rPr lang="en-US" dirty="0" smtClean="0"/>
              <a:t>Feasibility Screening Matrix</a:t>
            </a:r>
          </a:p>
          <a:p>
            <a:r>
              <a:rPr lang="en-US" dirty="0" smtClean="0"/>
              <a:t>Candidate Solutions</a:t>
            </a:r>
          </a:p>
          <a:p>
            <a:r>
              <a:rPr lang="en-US" dirty="0" smtClean="0"/>
              <a:t>Additive Value Model</a:t>
            </a:r>
          </a:p>
          <a:p>
            <a:r>
              <a:rPr lang="en-US" dirty="0" smtClean="0"/>
              <a:t>Candidate Solutions - $$$</a:t>
            </a:r>
          </a:p>
          <a:p>
            <a:r>
              <a:rPr lang="en-US" dirty="0" smtClean="0"/>
              <a:t>Value Focused Thinking</a:t>
            </a:r>
          </a:p>
          <a:p>
            <a:r>
              <a:rPr lang="en-US" dirty="0" smtClean="0"/>
              <a:t>Cost vs. Value</a:t>
            </a:r>
          </a:p>
          <a:p>
            <a:r>
              <a:rPr lang="en-US" dirty="0" smtClean="0"/>
              <a:t>Sensitivity Analysis</a:t>
            </a:r>
          </a:p>
          <a:p>
            <a:r>
              <a:rPr lang="en-US" dirty="0" smtClean="0"/>
              <a:t>Conclusion</a:t>
            </a:r>
          </a:p>
          <a:p>
            <a:r>
              <a:rPr lang="en-US" dirty="0" smtClean="0"/>
              <a:t>Bibliography</a:t>
            </a:r>
          </a:p>
          <a:p>
            <a:r>
              <a:rPr lang="en-US" dirty="0" smtClean="0"/>
              <a:t>Questions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524000"/>
            <a:ext cx="4343400" cy="347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best way to implement the </a:t>
            </a:r>
            <a:r>
              <a:rPr lang="en-US" dirty="0" err="1" smtClean="0"/>
              <a:t>JPods</a:t>
            </a:r>
            <a:r>
              <a:rPr lang="en-US" dirty="0" smtClean="0"/>
              <a:t> system in and around West Point?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Problem Statement</a:t>
            </a:r>
            <a:endParaRPr lang="en-US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590800"/>
            <a:ext cx="510342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Client:  COL Russell </a:t>
            </a:r>
            <a:r>
              <a:rPr lang="en-US" sz="2400" dirty="0" err="1" smtClean="0"/>
              <a:t>Lachance</a:t>
            </a:r>
            <a:endParaRPr lang="en-US" sz="2400" dirty="0" smtClean="0"/>
          </a:p>
          <a:p>
            <a:r>
              <a:rPr lang="en-US" sz="2400" dirty="0" smtClean="0"/>
              <a:t>Net Zero Strategy/Net Zero Installation Initiative</a:t>
            </a:r>
          </a:p>
          <a:p>
            <a:pPr lvl="1"/>
            <a:r>
              <a:rPr lang="en-US" sz="2000" dirty="0" smtClean="0"/>
              <a:t>Environmental stewardship, resource management, sustainability</a:t>
            </a:r>
          </a:p>
          <a:p>
            <a:pPr lvl="1"/>
            <a:r>
              <a:rPr lang="en-US" sz="2000" dirty="0" smtClean="0"/>
              <a:t>West Point as Net Zero – Energy pilot program</a:t>
            </a:r>
          </a:p>
          <a:p>
            <a:r>
              <a:rPr lang="en-US" sz="2400" dirty="0" smtClean="0"/>
              <a:t>Transportation problems at West Point</a:t>
            </a:r>
          </a:p>
          <a:p>
            <a:pPr lvl="1"/>
            <a:r>
              <a:rPr lang="en-US" sz="2000" dirty="0" smtClean="0"/>
              <a:t>Accessibility:  key areas on post are far away and hard to get to</a:t>
            </a:r>
          </a:p>
          <a:p>
            <a:pPr lvl="1"/>
            <a:r>
              <a:rPr lang="en-US" sz="2000" dirty="0" smtClean="0"/>
              <a:t>Too many cars:  traffic, congestion, waste of space, pollution</a:t>
            </a:r>
          </a:p>
          <a:p>
            <a:pPr lvl="1"/>
            <a:r>
              <a:rPr lang="en-US" sz="2000" dirty="0" smtClean="0"/>
              <a:t>Bus system:  slow and inefficient</a:t>
            </a:r>
          </a:p>
          <a:p>
            <a:r>
              <a:rPr lang="en-US" sz="2400" dirty="0" err="1" smtClean="0"/>
              <a:t>JPods</a:t>
            </a:r>
            <a:r>
              <a:rPr lang="en-US" sz="2400" dirty="0" smtClean="0"/>
              <a:t> system is an environmentally-friendly way to address transportation problems at West Point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Thinking Concepts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Classification:  physical, non-living, man-made</a:t>
            </a:r>
          </a:p>
          <a:p>
            <a:pPr eaLnBrk="1" hangingPunct="1"/>
            <a:r>
              <a:rPr lang="en-US" sz="2400" dirty="0" smtClean="0"/>
              <a:t>Visibility:  grey box (for most people)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819400"/>
            <a:ext cx="4419600" cy="2971800"/>
          </a:xfrm>
          <a:prstGeom prst="rect">
            <a:avLst/>
          </a:prstGeom>
          <a:noFill/>
          <a:ln w="25400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Arrangement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0" y="3962400"/>
            <a:ext cx="4114800" cy="1219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7400" y="2514600"/>
            <a:ext cx="6096000" cy="11430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6600" y="1447800"/>
            <a:ext cx="3657600" cy="8382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</a:rPr>
              <a:t>WEST POINT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</a:rPr>
              <a:t>TRANSPORTATION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1000" y="2667000"/>
            <a:ext cx="1828800" cy="8382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tx1"/>
                </a:solidFill>
                <a:latin typeface="Calibri" pitchFamily="34" charset="0"/>
              </a:rPr>
              <a:t>JPods</a:t>
            </a: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</a:rPr>
              <a:t>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9800" y="2667000"/>
            <a:ext cx="1828800" cy="8382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</a:rPr>
              <a:t>BUS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2667000"/>
            <a:ext cx="1828800" cy="8382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libri" pitchFamily="34" charset="0"/>
              </a:rPr>
              <a:t>POVs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76600" y="4114800"/>
            <a:ext cx="3657600" cy="83820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</a:rPr>
              <a:t>STATIONS AND ROUTES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52400" y="16764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Metasystem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52400" y="28956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Systems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52400" y="43434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Subsystems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209800" y="5486400"/>
            <a:ext cx="579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0070C0"/>
                </a:solidFill>
                <a:latin typeface="Calibri" pitchFamily="34" charset="0"/>
              </a:rPr>
              <a:t>Lateral Systems – Same Hierarchy/Different Function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52600" y="6019800"/>
            <a:ext cx="670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  <a:latin typeface="Calibri" pitchFamily="34" charset="0"/>
              </a:rPr>
              <a:t>Multilateral Systems – Same Hierarchy/Same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Boundary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752600" y="1676400"/>
            <a:ext cx="5715000" cy="2514600"/>
          </a:xfrm>
          <a:prstGeom prst="rect">
            <a:avLst/>
          </a:prstGeom>
          <a:noFill/>
          <a:ln w="63500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457200" y="2819400"/>
            <a:ext cx="2209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6400800" y="2895600"/>
            <a:ext cx="2133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667000" y="1981200"/>
            <a:ext cx="37338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934200" y="3124200"/>
            <a:ext cx="0" cy="6096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10800000">
            <a:off x="2362200" y="3733800"/>
            <a:ext cx="4572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362200" y="3124200"/>
            <a:ext cx="1588" cy="6096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924800" y="3048000"/>
            <a:ext cx="0" cy="16764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>
            <a:off x="1066800" y="4724400"/>
            <a:ext cx="6858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66802" y="3125788"/>
            <a:ext cx="1586" cy="159861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533400" y="4876800"/>
            <a:ext cx="8001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Internal Feedback:  Corps of Cadets, USMA faculty and staff, West Point Garrison Community</a:t>
            </a:r>
          </a:p>
          <a:p>
            <a:endParaRPr lang="en-US" sz="1600" dirty="0">
              <a:latin typeface="Calibri" pitchFamily="34" charset="0"/>
            </a:endParaRPr>
          </a:p>
          <a:p>
            <a:r>
              <a:rPr lang="en-US" sz="1600" dirty="0">
                <a:latin typeface="Calibri" pitchFamily="34" charset="0"/>
              </a:rPr>
              <a:t>External Feedback:  visitors, Association of Graduates, Army/Department of Defense, environmental groups</a:t>
            </a:r>
          </a:p>
        </p:txBody>
      </p:sp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3276600" y="1143000"/>
            <a:ext cx="2743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 err="1" smtClean="0">
                <a:latin typeface="Calibri" pitchFamily="34" charset="0"/>
              </a:rPr>
              <a:t>JPods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System</a:t>
            </a:r>
          </a:p>
        </p:txBody>
      </p:sp>
      <p:sp>
        <p:nvSpPr>
          <p:cNvPr id="38" name="TextBox 16"/>
          <p:cNvSpPr txBox="1">
            <a:spLocks noChangeArrowheads="1"/>
          </p:cNvSpPr>
          <p:nvPr/>
        </p:nvSpPr>
        <p:spPr bwMode="auto">
          <a:xfrm>
            <a:off x="2819400" y="2133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err="1" smtClean="0">
                <a:latin typeface="Calibri" pitchFamily="34" charset="0"/>
              </a:rPr>
              <a:t>JPods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</a:rPr>
              <a:t>cars</a:t>
            </a:r>
          </a:p>
        </p:txBody>
      </p:sp>
      <p:sp>
        <p:nvSpPr>
          <p:cNvPr id="39" name="TextBox 17"/>
          <p:cNvSpPr txBox="1">
            <a:spLocks noChangeArrowheads="1"/>
          </p:cNvSpPr>
          <p:nvPr/>
        </p:nvSpPr>
        <p:spPr bwMode="auto">
          <a:xfrm>
            <a:off x="4572000" y="2133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Stations</a:t>
            </a:r>
          </a:p>
        </p:txBody>
      </p:sp>
      <p:sp>
        <p:nvSpPr>
          <p:cNvPr id="40" name="TextBox 20"/>
          <p:cNvSpPr txBox="1">
            <a:spLocks noChangeArrowheads="1"/>
          </p:cNvSpPr>
          <p:nvPr/>
        </p:nvSpPr>
        <p:spPr bwMode="auto">
          <a:xfrm>
            <a:off x="2819400" y="251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Rails</a:t>
            </a:r>
          </a:p>
        </p:txBody>
      </p:sp>
      <p:sp>
        <p:nvSpPr>
          <p:cNvPr id="41" name="TextBox 22"/>
          <p:cNvSpPr txBox="1">
            <a:spLocks noChangeArrowheads="1"/>
          </p:cNvSpPr>
          <p:nvPr/>
        </p:nvSpPr>
        <p:spPr bwMode="auto">
          <a:xfrm>
            <a:off x="4572000" y="2895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People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819400" y="2895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Routes</a:t>
            </a:r>
          </a:p>
        </p:txBody>
      </p:sp>
      <p:sp>
        <p:nvSpPr>
          <p:cNvPr id="43" name="TextBox 24"/>
          <p:cNvSpPr txBox="1">
            <a:spLocks noChangeArrowheads="1"/>
          </p:cNvSpPr>
          <p:nvPr/>
        </p:nvSpPr>
        <p:spPr bwMode="auto">
          <a:xfrm>
            <a:off x="4572000" y="2514600"/>
            <a:ext cx="167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Computer System</a:t>
            </a:r>
          </a:p>
        </p:txBody>
      </p:sp>
      <p:sp>
        <p:nvSpPr>
          <p:cNvPr id="44" name="TextBox 25"/>
          <p:cNvSpPr txBox="1">
            <a:spLocks noChangeArrowheads="1"/>
          </p:cNvSpPr>
          <p:nvPr/>
        </p:nvSpPr>
        <p:spPr bwMode="auto">
          <a:xfrm>
            <a:off x="152400" y="1447800"/>
            <a:ext cx="1524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Inputs From Environment:  Time, Planning, Labor, Usage, Budget, Solar Energy</a:t>
            </a:r>
          </a:p>
        </p:txBody>
      </p:sp>
      <p:sp>
        <p:nvSpPr>
          <p:cNvPr id="45" name="TextBox 26"/>
          <p:cNvSpPr txBox="1">
            <a:spLocks noChangeArrowheads="1"/>
          </p:cNvSpPr>
          <p:nvPr/>
        </p:nvSpPr>
        <p:spPr bwMode="auto">
          <a:xfrm>
            <a:off x="7543800" y="1981200"/>
            <a:ext cx="13716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Outputs Into Environment:  </a:t>
            </a:r>
            <a:r>
              <a:rPr lang="en-US" sz="1400" dirty="0" err="1" smtClean="0">
                <a:latin typeface="Calibri" pitchFamily="34" charset="0"/>
              </a:rPr>
              <a:t>JPods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</a:rPr>
              <a:t>System</a:t>
            </a:r>
          </a:p>
        </p:txBody>
      </p:sp>
      <p:sp>
        <p:nvSpPr>
          <p:cNvPr id="46" name="TextBox 27"/>
          <p:cNvSpPr txBox="1">
            <a:spLocks noChangeArrowheads="1"/>
          </p:cNvSpPr>
          <p:nvPr/>
        </p:nvSpPr>
        <p:spPr bwMode="auto">
          <a:xfrm>
            <a:off x="3810000" y="3810000"/>
            <a:ext cx="167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Internal Feedback</a:t>
            </a:r>
          </a:p>
        </p:txBody>
      </p:sp>
      <p:sp>
        <p:nvSpPr>
          <p:cNvPr id="47" name="TextBox 28"/>
          <p:cNvSpPr txBox="1">
            <a:spLocks noChangeArrowheads="1"/>
          </p:cNvSpPr>
          <p:nvPr/>
        </p:nvSpPr>
        <p:spPr bwMode="auto">
          <a:xfrm>
            <a:off x="3810000" y="4343400"/>
            <a:ext cx="1676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External 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Net Zero Energy Installation (NZEI)</a:t>
            </a:r>
          </a:p>
          <a:p>
            <a:pPr lvl="1"/>
            <a:r>
              <a:rPr lang="en-US" sz="2000" dirty="0" smtClean="0"/>
              <a:t>1) implement conservation and energy-efficiency measures while identifying other areas for cutting back on energy consumption</a:t>
            </a:r>
          </a:p>
          <a:p>
            <a:pPr lvl="1"/>
            <a:r>
              <a:rPr lang="en-US" sz="2000" dirty="0" smtClean="0"/>
              <a:t>2) utilize or re-purpose waste energy (ex. exhaust)</a:t>
            </a:r>
          </a:p>
          <a:p>
            <a:pPr lvl="1"/>
            <a:r>
              <a:rPr lang="en-US" sz="2000" dirty="0" smtClean="0"/>
              <a:t>3) implement clean energy sources (ex. solar power) that lessen the installation’s overall environmental footprint</a:t>
            </a:r>
          </a:p>
          <a:p>
            <a:r>
              <a:rPr lang="en-US" sz="2400" dirty="0" smtClean="0"/>
              <a:t>Environmental Benefits of JPODS System</a:t>
            </a:r>
          </a:p>
          <a:p>
            <a:pPr lvl="1"/>
            <a:r>
              <a:rPr lang="en-US" sz="2000" dirty="0" smtClean="0"/>
              <a:t>Solar power = less fuel consumption, less pollution</a:t>
            </a:r>
          </a:p>
          <a:p>
            <a:pPr lvl="1"/>
            <a:r>
              <a:rPr lang="en-US" sz="2000" dirty="0" smtClean="0"/>
              <a:t>183 miles per gallon in city traffic (one stop principle)</a:t>
            </a:r>
          </a:p>
          <a:p>
            <a:pPr lvl="1"/>
            <a:r>
              <a:rPr lang="en-US" sz="2000" dirty="0" smtClean="0"/>
              <a:t>Utilizes less land to operate, saving space for trees and vegetation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 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Economic Benefits of JPODS System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Average working families could save $2000 over 3-6 years in transportation costs (fuel, maintenance, insurance, etc.)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Implementation of system creates jobs for an environmentally-friendly and cost-saving project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Less dependence on oil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Technical Characteristics of JPODS System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Suspending vehicles increases stability so that weight of car can be reduced by half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Hanging by beam allows pods to be powered by solar panels overhead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Pods travel at 100-200 watt-hours per mile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 smtClean="0"/>
              <a:t>Solar panels gather 12,000 vehicle-miles of power per day per mile of rail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Literature Review Summary (cont.)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Personal Rapid Transit (PRT) Systems</a:t>
            </a:r>
          </a:p>
          <a:p>
            <a:pPr lvl="1"/>
            <a:r>
              <a:rPr lang="en-US" sz="2000" dirty="0" smtClean="0"/>
              <a:t>Capacity of 1-6 passengers, operate on the schedule of passenger</a:t>
            </a:r>
          </a:p>
          <a:p>
            <a:pPr lvl="1"/>
            <a:r>
              <a:rPr lang="en-US" sz="2000" dirty="0" smtClean="0"/>
              <a:t>Morgantown PRT (West Virginia University)</a:t>
            </a:r>
          </a:p>
          <a:p>
            <a:pPr lvl="2"/>
            <a:r>
              <a:rPr lang="en-US" sz="1800" dirty="0" smtClean="0"/>
              <a:t>Operating since 1975</a:t>
            </a:r>
          </a:p>
          <a:p>
            <a:pPr lvl="2"/>
            <a:r>
              <a:rPr lang="en-US" sz="1800" dirty="0" smtClean="0"/>
              <a:t>Most riders in a day = 31,280</a:t>
            </a:r>
          </a:p>
          <a:p>
            <a:pPr lvl="1"/>
            <a:r>
              <a:rPr lang="en-US" sz="2000" dirty="0" err="1" smtClean="0"/>
              <a:t>ULTra</a:t>
            </a:r>
            <a:r>
              <a:rPr lang="en-US" sz="2000" dirty="0" smtClean="0"/>
              <a:t> (Heathrow Airport in London, England)</a:t>
            </a:r>
          </a:p>
          <a:p>
            <a:pPr lvl="1"/>
            <a:r>
              <a:rPr lang="en-US" sz="2000" dirty="0" smtClean="0"/>
              <a:t>2getthere (Abu Dhabi, United Arab Emirates)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Literature Review Summary (cont.)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List of Stakeholders</a:t>
            </a:r>
          </a:p>
          <a:p>
            <a:r>
              <a:rPr lang="en-US" dirty="0" smtClean="0"/>
              <a:t>COL Russell </a:t>
            </a:r>
            <a:r>
              <a:rPr lang="en-US" dirty="0" err="1" smtClean="0"/>
              <a:t>Lachance</a:t>
            </a:r>
            <a:endParaRPr lang="en-US" dirty="0" smtClean="0"/>
          </a:p>
          <a:p>
            <a:r>
              <a:rPr lang="en-US" dirty="0" smtClean="0"/>
              <a:t>Mr. Michael </a:t>
            </a:r>
            <a:r>
              <a:rPr lang="en-US" dirty="0" err="1" smtClean="0"/>
              <a:t>Tesik</a:t>
            </a:r>
            <a:r>
              <a:rPr lang="en-US" dirty="0" smtClean="0"/>
              <a:t>, State Historical Preservation Office (SHPO)</a:t>
            </a:r>
          </a:p>
          <a:p>
            <a:r>
              <a:rPr lang="en-US" dirty="0" smtClean="0"/>
              <a:t>Village of Cold Springs</a:t>
            </a:r>
          </a:p>
          <a:p>
            <a:r>
              <a:rPr lang="en-US" dirty="0" smtClean="0"/>
              <a:t>Mr. Rasmussen, Chief of Transportation and Maintenance Division for West Point</a:t>
            </a:r>
          </a:p>
          <a:p>
            <a:r>
              <a:rPr lang="en-US" dirty="0" smtClean="0"/>
              <a:t>Corps of Cadets</a:t>
            </a:r>
          </a:p>
          <a:p>
            <a:r>
              <a:rPr lang="en-US" dirty="0" smtClean="0"/>
              <a:t>West Point staff and faculty</a:t>
            </a:r>
          </a:p>
          <a:p>
            <a:r>
              <a:rPr lang="en-US" dirty="0" smtClean="0"/>
              <a:t>West Point Garrison Community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Analysis (cont.)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1295400"/>
            <a:ext cx="88677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200400"/>
            <a:ext cx="88392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648200"/>
            <a:ext cx="87249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Analysis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85820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895600"/>
            <a:ext cx="68389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953000"/>
            <a:ext cx="68865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Analysis (cont.)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24025"/>
            <a:ext cx="8839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52400" y="2667000"/>
            <a:ext cx="8763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Some responses from the Corps </a:t>
            </a:r>
            <a:r>
              <a:rPr lang="en-US" dirty="0" smtClean="0">
                <a:latin typeface="Calibri" pitchFamily="34" charset="0"/>
              </a:rPr>
              <a:t>of Cadets:</a:t>
            </a:r>
            <a:endParaRPr lang="en-US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“Fine as long as there </a:t>
            </a:r>
            <a:r>
              <a:rPr lang="en-US" dirty="0" smtClean="0">
                <a:latin typeface="Calibri" pitchFamily="34" charset="0"/>
              </a:rPr>
              <a:t>was </a:t>
            </a:r>
            <a:r>
              <a:rPr lang="en-US" dirty="0">
                <a:latin typeface="Calibri" pitchFamily="34" charset="0"/>
              </a:rPr>
              <a:t>efficient transportation.”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“Fine if public transportation were just as fast, otherwise angry.”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“Annoyed.”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“If it was fast and easy than it would be fine, but it would have to be fast.”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“Not thrilled.”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“This seems a little bit extreme, </a:t>
            </a:r>
            <a:r>
              <a:rPr lang="en-US" dirty="0" err="1">
                <a:latin typeface="Calibri" pitchFamily="34" charset="0"/>
              </a:rPr>
              <a:t>F</a:t>
            </a:r>
            <a:r>
              <a:rPr lang="en-US" dirty="0" err="1" smtClean="0">
                <a:latin typeface="Calibri" pitchFamily="34" charset="0"/>
              </a:rPr>
              <a:t>irsties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and cows have </a:t>
            </a:r>
            <a:r>
              <a:rPr lang="en-US" dirty="0" smtClean="0">
                <a:latin typeface="Calibri" pitchFamily="34" charset="0"/>
              </a:rPr>
              <a:t>POVs</a:t>
            </a:r>
            <a:r>
              <a:rPr lang="en-US" dirty="0">
                <a:latin typeface="Calibri" pitchFamily="34" charset="0"/>
              </a:rPr>
              <a:t>, this would just inconvenience them.”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“I would disagree with it because I don't think W</a:t>
            </a:r>
            <a:r>
              <a:rPr lang="en-US" dirty="0" smtClean="0">
                <a:latin typeface="Calibri" pitchFamily="34" charset="0"/>
              </a:rPr>
              <a:t>est Point </a:t>
            </a:r>
            <a:r>
              <a:rPr lang="en-US" dirty="0">
                <a:latin typeface="Calibri" pitchFamily="34" charset="0"/>
              </a:rPr>
              <a:t>has the capacity to create a reliable timely system.”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Analysis (cont.)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219200"/>
          <a:ext cx="8229600" cy="5274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2035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Findings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Conclusions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Recommendations</a:t>
                      </a:r>
                      <a:endParaRPr lang="en-US" sz="1400" dirty="0"/>
                    </a:p>
                  </a:txBody>
                  <a:tcPr/>
                </a:tc>
              </a:tr>
              <a:tr h="822646"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Aesthetics:</a:t>
                      </a:r>
                      <a:r>
                        <a:rPr lang="en-US" sz="1400" baseline="0" dirty="0" smtClean="0"/>
                        <a:t>  Traditional “look and feel” of West Point must be maintained.</a:t>
                      </a:r>
                    </a:p>
                    <a:p>
                      <a:pPr algn="l"/>
                      <a:r>
                        <a:rPr lang="en-US" sz="1400" baseline="0" dirty="0" smtClean="0"/>
                        <a:t>Environment:  West Point is home to many significant species of wildlife and vegetation. 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Transportation</a:t>
                      </a:r>
                      <a:r>
                        <a:rPr lang="en-US" sz="1400" baseline="0" dirty="0" smtClean="0"/>
                        <a:t> system must appeal to users.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Route</a:t>
                      </a:r>
                      <a:r>
                        <a:rPr lang="en-US" sz="1400" baseline="0" dirty="0" smtClean="0"/>
                        <a:t> for transportation system will stop at the same key areas that the bus system currently visits.  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2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People factor</a:t>
                      </a:r>
                      <a:r>
                        <a:rPr lang="en-US" sz="1400" baseline="0" dirty="0" smtClean="0"/>
                        <a:t> in environmental-friendliness into their transportation options.  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041"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Approximately</a:t>
                      </a:r>
                      <a:r>
                        <a:rPr lang="en-US" sz="1400" baseline="0" dirty="0" smtClean="0"/>
                        <a:t> 125 people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smtClean="0"/>
                        <a:t>use bus system per month.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46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New transportation system must be at least as effective as bus system. 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Route</a:t>
                      </a:r>
                      <a:r>
                        <a:rPr lang="en-US" sz="1400" baseline="0" dirty="0" smtClean="0"/>
                        <a:t> for transportation system will travel along roads and walkways already established to avoid harming wildlife and vegetation.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835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Approximately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1/3 of all workers park</a:t>
                      </a:r>
                      <a:r>
                        <a:rPr lang="en-US" sz="1400" baseline="0" dirty="0" smtClean="0"/>
                        <a:t> in central parking areas.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2567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95% of people can find parking.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New</a:t>
                      </a:r>
                      <a:r>
                        <a:rPr lang="en-US" sz="1400" baseline="0" dirty="0" smtClean="0"/>
                        <a:t> transportation system must aesthetically compliment the traditional West Point “look and feel.”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357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JPods</a:t>
                      </a:r>
                      <a:r>
                        <a:rPr lang="en-US" sz="1400" baseline="0" dirty="0" smtClean="0"/>
                        <a:t> system will replace bus system.  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143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Cadet satisfaction with</a:t>
                      </a:r>
                      <a:r>
                        <a:rPr lang="en-US" sz="1400" baseline="0" dirty="0" smtClean="0"/>
                        <a:t> bus service is 4.58 (on scale of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1-10).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2600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New system must not disrupt native wildlife and vegetation in the Hudson River area.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96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87% of cadets use bus system</a:t>
                      </a:r>
                      <a:r>
                        <a:rPr lang="en-US" sz="1400" baseline="0" dirty="0" smtClean="0"/>
                        <a:t> less than once a month.</a:t>
                      </a:r>
                      <a:endParaRPr lang="en-US" sz="1400" dirty="0" smtClean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Problem Definition Matrix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0" y="838200"/>
          <a:ext cx="8763000" cy="5877264"/>
        </p:xfrm>
        <a:graphic>
          <a:graphicData uri="http://schemas.openxmlformats.org/drawingml/2006/table">
            <a:tbl>
              <a:tblPr/>
              <a:tblGrid>
                <a:gridCol w="694099"/>
                <a:gridCol w="1908772"/>
                <a:gridCol w="1388198"/>
                <a:gridCol w="1266731"/>
                <a:gridCol w="1219200"/>
                <a:gridCol w="1143000"/>
                <a:gridCol w="1143000"/>
              </a:tblGrid>
              <a:tr h="3048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80"/>
                          </a:solidFill>
                          <a:latin typeface="Arial"/>
                        </a:rPr>
                        <a:t>JPODS System Risk </a:t>
                      </a:r>
                      <a:r>
                        <a:rPr lang="en-US" sz="1200" b="1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Matrix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Decision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Makers </a:t>
                      </a:r>
                      <a:r>
                        <a:rPr lang="en-US" sz="1200" b="1" i="0" u="none" strike="noStrike" dirty="0">
                          <a:latin typeface="Arial"/>
                        </a:rPr>
                        <a:t>and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Stakeholder </a:t>
                      </a:r>
                      <a:r>
                        <a:rPr lang="en-US" sz="1200" b="1" i="0" u="none" strike="noStrike" dirty="0">
                          <a:latin typeface="Arial"/>
                        </a:rPr>
                        <a:t>Concerns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3710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Corps of Cadets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latin typeface="Arial"/>
                        </a:rPr>
                        <a:t>Staff, Faculty, West</a:t>
                      </a:r>
                      <a:r>
                        <a:rPr lang="en-US" sz="1100" b="1" i="0" u="none" strike="noStrike" baseline="0" dirty="0" smtClean="0">
                          <a:latin typeface="Arial"/>
                        </a:rPr>
                        <a:t> Point Garrison Community</a:t>
                      </a:r>
                      <a:endParaRPr lang="en-US" sz="11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Arial"/>
                        </a:rPr>
                        <a:t>Transportation and Maintenance</a:t>
                      </a:r>
                      <a:r>
                        <a:rPr lang="en-US" sz="900" b="1" i="0" u="none" strike="noStrike" baseline="0" dirty="0" smtClean="0">
                          <a:latin typeface="Arial"/>
                        </a:rPr>
                        <a:t> Division</a:t>
                      </a:r>
                      <a:endParaRPr lang="en-US" sz="9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Village of Cold Springs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smtClean="0">
                          <a:latin typeface="Arial"/>
                        </a:rPr>
                        <a:t>State Historical Preservation Office</a:t>
                      </a:r>
                      <a:endParaRPr lang="en-US" sz="1050" b="1" i="0" u="none" strike="noStrike" dirty="0">
                        <a:latin typeface="Arial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38209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Environmental Factors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Cultural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Frustration with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current transportation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Dependence on POVs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Economic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Budget concerns</a:t>
                      </a:r>
                      <a:endParaRPr lang="en-US" sz="11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Budget concerns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Real estate value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4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Emotional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Attachment to current system 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Attachment to current system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latin typeface="Arial"/>
                        </a:rPr>
                        <a:t>Aesthetic concerns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Historical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West Point traditions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West Point traditions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Historical aesthetics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Historical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aesthetics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26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Legal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Building codes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Building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codes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Moral/Ethical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Natural Environment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Look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and feel of West Point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Look and feel of West Point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Look and feel of West Point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Preserving landscape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Preserving landscape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Organizational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Changing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SOP for usage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Changing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SOP for usage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Incorporating JPODS into existing systems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Political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Civil-Military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Relations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Department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within USMA bureaucracy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Civil-Military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Relations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Security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Social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Cadet</a:t>
                      </a:r>
                      <a:r>
                        <a:rPr lang="en-US" sz="1100" b="0" i="0" u="none" strike="noStrike" baseline="0" dirty="0" smtClean="0">
                          <a:latin typeface="Arial"/>
                        </a:rPr>
                        <a:t> culture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“Corps has” mentality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Technological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User-friendly for people of all ages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latin typeface="Arial"/>
                        </a:rPr>
                        <a:t>Building new technology</a:t>
                      </a:r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West Point implement the </a:t>
            </a:r>
            <a:r>
              <a:rPr lang="en-US" dirty="0" err="1" smtClean="0"/>
              <a:t>JPods</a:t>
            </a:r>
            <a:r>
              <a:rPr lang="en-US" dirty="0" smtClean="0"/>
              <a:t> transportation system in a way that is aesthetically pleasing, energy-efficient, passenger-friendly, and contributes to the NetZero Energy Initiative?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Redefined Problem Statement</a:t>
            </a:r>
            <a:endParaRPr lang="en-US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733800"/>
            <a:ext cx="23812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86200"/>
            <a:ext cx="278643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7338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667000" y="4343400"/>
            <a:ext cx="748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+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4419600"/>
            <a:ext cx="748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=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Assumptions, Constraints, Limitations</a:t>
            </a:r>
            <a:endParaRPr lang="en-US" sz="32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Assumptions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Constraints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Life cycle = 30 years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NetZero</a:t>
                      </a:r>
                      <a:r>
                        <a:rPr lang="en-US" baseline="0" dirty="0" smtClean="0"/>
                        <a:t> Initiative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Available</a:t>
                      </a:r>
                      <a:r>
                        <a:rPr lang="en-US" baseline="0" dirty="0" smtClean="0"/>
                        <a:t> land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Each </a:t>
                      </a:r>
                      <a:r>
                        <a:rPr lang="en-US" dirty="0" err="1" smtClean="0"/>
                        <a:t>JPods</a:t>
                      </a:r>
                      <a:r>
                        <a:rPr lang="en-US" baseline="0" dirty="0" smtClean="0"/>
                        <a:t> car holds 4 people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opinion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Unlimited cars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Building codes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Cars are not included in the life cycle cost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Existing infrastructure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</a:t>
                      </a:r>
                      <a:r>
                        <a:rPr lang="en-US" baseline="0" dirty="0" smtClean="0"/>
                        <a:t> runs for 12 hours per day, every day, non-stop (Hermes PRT program runs non-stop)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Passenger capacity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Functional Hierarchy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1447800"/>
            <a:ext cx="2362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Implement </a:t>
            </a:r>
            <a:r>
              <a:rPr lang="en-US" sz="1400" dirty="0" err="1" smtClean="0"/>
              <a:t>JPods</a:t>
            </a:r>
            <a:r>
              <a:rPr lang="en-US" sz="1400" dirty="0" smtClean="0"/>
              <a:t> System at West Point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1143000" y="27432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(1) Transport People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6324600" y="27432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(3) Conserve Energy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3733800" y="27432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(2) Enhance Transportation Experience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1143000" y="3810000"/>
            <a:ext cx="1676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1.1 – Measure length of track in each route</a:t>
            </a:r>
          </a:p>
          <a:p>
            <a:pPr algn="ctr"/>
            <a:r>
              <a:rPr lang="en-US" sz="1400" dirty="0" smtClean="0"/>
              <a:t>1.2 – Analyze usage of system compared to older methods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6324600" y="3810000"/>
            <a:ext cx="1676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3.1 – Research NetZero Initiative</a:t>
            </a:r>
          </a:p>
          <a:p>
            <a:pPr algn="ctr"/>
            <a:r>
              <a:rPr lang="en-US" sz="1400" dirty="0" smtClean="0"/>
              <a:t>3.2 – Assess energy usage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33800" y="3810000"/>
            <a:ext cx="1676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2.1 – Develop schedule for Pods</a:t>
            </a:r>
          </a:p>
          <a:p>
            <a:pPr algn="ctr"/>
            <a:r>
              <a:rPr lang="en-US" sz="1400" dirty="0" smtClean="0"/>
              <a:t>2.2 – Assess improvement to current system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IDEF0 – Level 0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57600" y="3429000"/>
            <a:ext cx="1828800" cy="838200"/>
          </a:xfrm>
          <a:prstGeom prst="rect">
            <a:avLst/>
          </a:prstGeom>
          <a:solidFill>
            <a:srgbClr val="ABF3B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Implement </a:t>
            </a:r>
            <a:r>
              <a:rPr lang="en-US" sz="1200" b="1" dirty="0" err="1" smtClean="0">
                <a:solidFill>
                  <a:schemeClr val="tx1"/>
                </a:solidFill>
              </a:rPr>
              <a:t>JPods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514600" y="3657600"/>
            <a:ext cx="1066800" cy="381000"/>
          </a:xfrm>
          <a:prstGeom prst="rightArrow">
            <a:avLst/>
          </a:prstGeom>
          <a:solidFill>
            <a:srgbClr val="ABF3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4381500" y="2933700"/>
            <a:ext cx="457200" cy="381000"/>
          </a:xfrm>
          <a:prstGeom prst="rightArrow">
            <a:avLst/>
          </a:prstGeom>
          <a:solidFill>
            <a:srgbClr val="ABF3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6200000">
            <a:off x="4191000" y="4572000"/>
            <a:ext cx="838200" cy="381000"/>
          </a:xfrm>
          <a:prstGeom prst="rightArrow">
            <a:avLst/>
          </a:prstGeom>
          <a:solidFill>
            <a:srgbClr val="ABF3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81400" y="1447800"/>
            <a:ext cx="2057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dirty="0"/>
              <a:t>CONTROLS: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Building codes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Community opinion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Existing Infrastructure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NetZero Initiative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Passenger Capacity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990600" y="3352800"/>
            <a:ext cx="13716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dirty="0"/>
              <a:t>INPUTS:</a:t>
            </a:r>
          </a:p>
          <a:p>
            <a:pPr>
              <a:buFontTx/>
              <a:buChar char="-"/>
              <a:defRPr/>
            </a:pPr>
            <a:r>
              <a:rPr lang="en-US" sz="1200" dirty="0"/>
              <a:t> </a:t>
            </a:r>
            <a:r>
              <a:rPr lang="en-US" sz="1200" dirty="0" smtClean="0"/>
              <a:t>Funding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Passengers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Solar energy</a:t>
            </a:r>
            <a:endParaRPr lang="en-US" sz="1200" dirty="0"/>
          </a:p>
        </p:txBody>
      </p:sp>
      <p:sp>
        <p:nvSpPr>
          <p:cNvPr id="16" name="Right Arrow 15"/>
          <p:cNvSpPr/>
          <p:nvPr/>
        </p:nvSpPr>
        <p:spPr>
          <a:xfrm>
            <a:off x="5562600" y="3657600"/>
            <a:ext cx="1143000" cy="381000"/>
          </a:xfrm>
          <a:prstGeom prst="rightArrow">
            <a:avLst/>
          </a:prstGeom>
          <a:solidFill>
            <a:srgbClr val="ABF3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733800" y="5257800"/>
            <a:ext cx="16764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dirty="0"/>
              <a:t>MECHANISMS:</a:t>
            </a:r>
          </a:p>
          <a:p>
            <a:pPr>
              <a:buFontTx/>
              <a:buChar char="-"/>
              <a:defRPr/>
            </a:pPr>
            <a:r>
              <a:rPr lang="en-US" sz="1200" dirty="0"/>
              <a:t> </a:t>
            </a:r>
            <a:r>
              <a:rPr lang="en-US" sz="1200" dirty="0" err="1" smtClean="0"/>
              <a:t>JPods</a:t>
            </a:r>
            <a:r>
              <a:rPr lang="en-US" sz="1200" dirty="0" smtClean="0"/>
              <a:t> cars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Rails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Routes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Stations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Computer System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People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781800" y="3276600"/>
            <a:ext cx="2057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dirty="0" smtClean="0"/>
              <a:t>OUTPUTS:</a:t>
            </a:r>
            <a:endParaRPr lang="en-US" sz="1200" dirty="0"/>
          </a:p>
          <a:p>
            <a:pPr>
              <a:buFontTx/>
              <a:buChar char="-"/>
              <a:defRPr/>
            </a:pPr>
            <a:r>
              <a:rPr lang="en-US" sz="1200" dirty="0" smtClean="0"/>
              <a:t> Faster travel times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Efficient transportation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Satisfied users</a:t>
            </a:r>
          </a:p>
          <a:p>
            <a:pPr>
              <a:buFontTx/>
              <a:buChar char="-"/>
              <a:defRPr/>
            </a:pPr>
            <a:r>
              <a:rPr lang="en-US" sz="1200" dirty="0" smtClean="0"/>
              <a:t> Minimal environmental effects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IDEF0 – Level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76400" y="1831777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Transport People</a:t>
            </a:r>
            <a:endParaRPr lang="en-US" sz="1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81000" y="2288977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657600" y="3736777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Enhance Transportation Experience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5562600" y="5489377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Conserve Energy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981200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Passengers</a:t>
            </a:r>
            <a:endParaRPr lang="en-US" sz="1400" dirty="0"/>
          </a:p>
        </p:txBody>
      </p:sp>
      <p:cxnSp>
        <p:nvCxnSpPr>
          <p:cNvPr id="9" name="Straight Arrow Connector 8"/>
          <p:cNvCxnSpPr>
            <a:stCxn id="4" idx="2"/>
            <a:endCxn id="6" idx="0"/>
          </p:cNvCxnSpPr>
          <p:nvPr/>
        </p:nvCxnSpPr>
        <p:spPr>
          <a:xfrm>
            <a:off x="2514600" y="2746177"/>
            <a:ext cx="19812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4495800" y="4651177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52800" y="2057400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Satisfied Users</a:t>
            </a:r>
            <a:endParaRPr lang="en-US" sz="1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352800" y="2365177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400800" y="3889177"/>
            <a:ext cx="17524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Faster Travel Times</a:t>
            </a:r>
          </a:p>
          <a:p>
            <a:pPr algn="ctr"/>
            <a:r>
              <a:rPr lang="en-US" sz="1200" dirty="0" smtClean="0"/>
              <a:t>Efficient Transportation</a:t>
            </a:r>
          </a:p>
          <a:p>
            <a:pPr algn="ctr"/>
            <a:r>
              <a:rPr lang="en-US" sz="1200" dirty="0" smtClean="0"/>
              <a:t>Satisfied Users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410200" y="4193977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315200" y="5946577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0" y="1249978"/>
            <a:ext cx="15568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Passenger Capacity</a:t>
            </a:r>
            <a:endParaRPr lang="en-US" sz="12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667000" y="1526977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67000" y="1526977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276600" y="2817912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Community Opinion</a:t>
            </a:r>
          </a:p>
          <a:p>
            <a:pPr algn="ctr"/>
            <a:r>
              <a:rPr lang="en-US" sz="1200" dirty="0" smtClean="0"/>
              <a:t>Passenger Capacity</a:t>
            </a:r>
            <a:endParaRPr lang="en-US" sz="1200" dirty="0"/>
          </a:p>
        </p:txBody>
      </p:sp>
      <p:cxnSp>
        <p:nvCxnSpPr>
          <p:cNvPr id="20" name="Straight Arrow Connector 19"/>
          <p:cNvCxnSpPr>
            <a:endCxn id="6" idx="0"/>
          </p:cNvCxnSpPr>
          <p:nvPr/>
        </p:nvCxnSpPr>
        <p:spPr>
          <a:xfrm>
            <a:off x="4495800" y="3279577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400800" y="5184577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42770" y="3286275"/>
            <a:ext cx="871830" cy="69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4" idx="2"/>
          </p:cNvCxnSpPr>
          <p:nvPr/>
        </p:nvCxnSpPr>
        <p:spPr>
          <a:xfrm flipV="1">
            <a:off x="2514600" y="2746177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648658" y="3889177"/>
            <a:ext cx="994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Funding</a:t>
            </a:r>
          </a:p>
          <a:p>
            <a:pPr algn="ctr"/>
            <a:r>
              <a:rPr lang="en-US" sz="1200" dirty="0" smtClean="0"/>
              <a:t>Power</a:t>
            </a:r>
          </a:p>
          <a:p>
            <a:pPr algn="ctr"/>
            <a:r>
              <a:rPr lang="en-US" sz="1200" dirty="0" smtClean="0"/>
              <a:t>Passengers</a:t>
            </a:r>
            <a:endParaRPr lang="en-US" sz="1200" dirty="0"/>
          </a:p>
        </p:txBody>
      </p:sp>
      <p:cxnSp>
        <p:nvCxnSpPr>
          <p:cNvPr id="25" name="Straight Arrow Connector 24"/>
          <p:cNvCxnSpPr>
            <a:endCxn id="6" idx="1"/>
          </p:cNvCxnSpPr>
          <p:nvPr/>
        </p:nvCxnSpPr>
        <p:spPr>
          <a:xfrm>
            <a:off x="2514600" y="4193977"/>
            <a:ext cx="1143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971800" y="6018312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Funding</a:t>
            </a:r>
          </a:p>
          <a:p>
            <a:pPr algn="ctr"/>
            <a:r>
              <a:rPr lang="en-US" sz="1200" dirty="0" smtClean="0"/>
              <a:t>Power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76630" y="5794177"/>
            <a:ext cx="1414170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Routes</a:t>
            </a:r>
          </a:p>
          <a:p>
            <a:pPr algn="ctr"/>
            <a:r>
              <a:rPr lang="en-US" sz="1200" dirty="0" smtClean="0"/>
              <a:t>Stations</a:t>
            </a:r>
          </a:p>
          <a:p>
            <a:pPr algn="ctr"/>
            <a:r>
              <a:rPr lang="en-US" sz="1200" dirty="0" smtClean="0"/>
              <a:t>Computer System</a:t>
            </a:r>
          </a:p>
          <a:p>
            <a:pPr algn="ctr"/>
            <a:r>
              <a:rPr lang="en-US" sz="1200" dirty="0" smtClean="0"/>
              <a:t>Users</a:t>
            </a:r>
            <a:endParaRPr lang="en-US" sz="12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400800" y="6479977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971800" y="6708577"/>
            <a:ext cx="342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352800" y="5032177"/>
            <a:ext cx="228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Pods</a:t>
            </a:r>
          </a:p>
          <a:p>
            <a:pPr algn="ctr"/>
            <a:r>
              <a:rPr lang="en-US" sz="1200" dirty="0" smtClean="0"/>
              <a:t>Routes</a:t>
            </a:r>
          </a:p>
          <a:p>
            <a:pPr algn="ctr"/>
            <a:r>
              <a:rPr lang="en-US" sz="1200" dirty="0" smtClean="0"/>
              <a:t>Stations</a:t>
            </a:r>
          </a:p>
          <a:p>
            <a:pPr algn="ctr"/>
            <a:r>
              <a:rPr lang="en-US" sz="1200" dirty="0" smtClean="0"/>
              <a:t>Parking Lots</a:t>
            </a:r>
          </a:p>
          <a:p>
            <a:pPr algn="ctr"/>
            <a:r>
              <a:rPr lang="en-US" sz="1200" dirty="0" smtClean="0"/>
              <a:t>Users</a:t>
            </a:r>
            <a:endParaRPr lang="en-US" sz="1200" dirty="0"/>
          </a:p>
        </p:txBody>
      </p:sp>
      <p:cxnSp>
        <p:nvCxnSpPr>
          <p:cNvPr id="31" name="Straight Arrow Connector 30"/>
          <p:cNvCxnSpPr>
            <a:endCxn id="6" idx="2"/>
          </p:cNvCxnSpPr>
          <p:nvPr/>
        </p:nvCxnSpPr>
        <p:spPr>
          <a:xfrm flipV="1">
            <a:off x="4495800" y="4651177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343400" y="6175177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708107" y="4879777"/>
            <a:ext cx="14546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NET Zero Initiative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2971800" y="6251377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26" idx="1"/>
          </p:cNvCxnSpPr>
          <p:nvPr/>
        </p:nvCxnSpPr>
        <p:spPr>
          <a:xfrm flipV="1">
            <a:off x="2590800" y="6249145"/>
            <a:ext cx="381000" cy="2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52400" y="2589312"/>
            <a:ext cx="141417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err="1" smtClean="0"/>
              <a:t>JPods</a:t>
            </a:r>
            <a:endParaRPr lang="en-US" sz="1200" dirty="0" smtClean="0"/>
          </a:p>
          <a:p>
            <a:pPr algn="ctr"/>
            <a:r>
              <a:rPr lang="en-US" sz="1200" dirty="0" smtClean="0"/>
              <a:t>Rails</a:t>
            </a:r>
          </a:p>
          <a:p>
            <a:pPr algn="ctr"/>
            <a:r>
              <a:rPr lang="en-US" sz="1200" dirty="0" smtClean="0"/>
              <a:t>Routes</a:t>
            </a:r>
          </a:p>
          <a:p>
            <a:pPr algn="ctr"/>
            <a:r>
              <a:rPr lang="en-US" sz="1200" dirty="0" smtClean="0"/>
              <a:t>Stations</a:t>
            </a:r>
          </a:p>
          <a:p>
            <a:pPr algn="ctr"/>
            <a:r>
              <a:rPr lang="en-US" sz="1200" dirty="0" smtClean="0"/>
              <a:t>Computer System</a:t>
            </a:r>
          </a:p>
          <a:p>
            <a:pPr algn="ctr"/>
            <a:r>
              <a:rPr lang="en-US" sz="1200" dirty="0" smtClean="0"/>
              <a:t>Users</a:t>
            </a:r>
          </a:p>
          <a:p>
            <a:pPr algn="ctr"/>
            <a:endParaRPr lang="en-US" sz="1200" dirty="0" smtClean="0"/>
          </a:p>
        </p:txBody>
      </p:sp>
      <p:sp>
        <p:nvSpPr>
          <p:cNvPr id="37" name="Rectangle 36"/>
          <p:cNvSpPr/>
          <p:nvPr/>
        </p:nvSpPr>
        <p:spPr>
          <a:xfrm>
            <a:off x="7467600" y="5473005"/>
            <a:ext cx="1676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Minimal Environmental Effect</a:t>
            </a:r>
          </a:p>
          <a:p>
            <a:pPr algn="ctr"/>
            <a:r>
              <a:rPr lang="en-US" sz="1200" dirty="0" smtClean="0"/>
              <a:t>Efficient Transportation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 algn="ctr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 Hierarchy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43400" y="1371600"/>
            <a:ext cx="1905000" cy="6096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Implement </a:t>
            </a:r>
            <a:r>
              <a:rPr lang="en-US" sz="1200" dirty="0" err="1" smtClean="0">
                <a:solidFill>
                  <a:srgbClr val="0070C0"/>
                </a:solidFill>
              </a:rPr>
              <a:t>JPods</a:t>
            </a:r>
            <a:r>
              <a:rPr lang="en-US" sz="1200" dirty="0" smtClean="0">
                <a:solidFill>
                  <a:srgbClr val="0070C0"/>
                </a:solidFill>
              </a:rPr>
              <a:t> System at West 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1981200" cy="6096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2.0  Enhance Transportation Experience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2200" y="2438400"/>
            <a:ext cx="1600200" cy="6096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1.0 Transport People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2400" y="1524000"/>
            <a:ext cx="20097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Fundamental Objective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2400" y="2590800"/>
            <a:ext cx="957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Functions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" y="3581400"/>
            <a:ext cx="1000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Objectives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2400" y="5181600"/>
            <a:ext cx="13898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Value Measures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39000" y="3352800"/>
            <a:ext cx="1447800" cy="76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3.1  Maximize People Using </a:t>
            </a:r>
            <a:r>
              <a:rPr lang="en-US" sz="1200" dirty="0" err="1" smtClean="0">
                <a:solidFill>
                  <a:srgbClr val="0070C0"/>
                </a:solidFill>
              </a:rPr>
              <a:t>JPods</a:t>
            </a:r>
            <a:endParaRPr lang="en-US" sz="1200" dirty="0" smtClean="0">
              <a:solidFill>
                <a:srgbClr val="0070C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0" y="3352800"/>
            <a:ext cx="1143000" cy="76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1.1  Maximize Area Coverage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0" y="3352800"/>
            <a:ext cx="1219200" cy="76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2.1  Minimize Wait Time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86200" y="3352800"/>
            <a:ext cx="990600" cy="8382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1.2  Maximize Number of Stops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19800" y="5105400"/>
            <a:ext cx="1524000" cy="9144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2.1.1  Average Wait Time At All Stations (sec.) (LIB)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76400" y="4495800"/>
            <a:ext cx="1219200" cy="76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1.1.1.  Amount of track (miles) (MIB)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33600" y="5410200"/>
            <a:ext cx="1219200" cy="76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1.2.1.  Stops in Cadet Area (#) (MIB)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05200" y="5029200"/>
            <a:ext cx="990600" cy="9144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1.2.2.  Stops in Visitor Areas (#) (MIB)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48200" y="4495800"/>
            <a:ext cx="1219200" cy="9144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1.2.3.  Stops in Residential Areas (#) (MIB)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96200" y="4495800"/>
            <a:ext cx="1219200" cy="16002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3.1.1.  People On System In A Day (#) (MIB)</a:t>
            </a:r>
          </a:p>
        </p:txBody>
      </p:sp>
      <p:cxnSp>
        <p:nvCxnSpPr>
          <p:cNvPr id="27" name="Straight Arrow Connector 26"/>
          <p:cNvCxnSpPr>
            <a:stCxn id="7" idx="2"/>
            <a:endCxn id="10" idx="0"/>
          </p:cNvCxnSpPr>
          <p:nvPr/>
        </p:nvCxnSpPr>
        <p:spPr>
          <a:xfrm flipH="1">
            <a:off x="3162300" y="1981200"/>
            <a:ext cx="2133600" cy="45720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7" idx="2"/>
            <a:endCxn id="9" idx="0"/>
          </p:cNvCxnSpPr>
          <p:nvPr/>
        </p:nvCxnSpPr>
        <p:spPr>
          <a:xfrm>
            <a:off x="5295900" y="1981200"/>
            <a:ext cx="381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2"/>
            <a:endCxn id="16" idx="0"/>
          </p:cNvCxnSpPr>
          <p:nvPr/>
        </p:nvCxnSpPr>
        <p:spPr>
          <a:xfrm flipH="1">
            <a:off x="2857500" y="30480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2"/>
            <a:endCxn id="18" idx="0"/>
          </p:cNvCxnSpPr>
          <p:nvPr/>
        </p:nvCxnSpPr>
        <p:spPr>
          <a:xfrm>
            <a:off x="3162300" y="30480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3" idx="2"/>
            <a:endCxn id="15" idx="0"/>
          </p:cNvCxnSpPr>
          <p:nvPr/>
        </p:nvCxnSpPr>
        <p:spPr>
          <a:xfrm>
            <a:off x="7696200" y="3048000"/>
            <a:ext cx="2667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6" idx="2"/>
            <a:endCxn id="21" idx="0"/>
          </p:cNvCxnSpPr>
          <p:nvPr/>
        </p:nvCxnSpPr>
        <p:spPr>
          <a:xfrm flipH="1">
            <a:off x="2286000" y="4114800"/>
            <a:ext cx="5715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2"/>
          </p:cNvCxnSpPr>
          <p:nvPr/>
        </p:nvCxnSpPr>
        <p:spPr>
          <a:xfrm flipH="1">
            <a:off x="2971800" y="4191000"/>
            <a:ext cx="14097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8" idx="2"/>
            <a:endCxn id="23" idx="0"/>
          </p:cNvCxnSpPr>
          <p:nvPr/>
        </p:nvCxnSpPr>
        <p:spPr>
          <a:xfrm flipH="1">
            <a:off x="4000500" y="4191000"/>
            <a:ext cx="381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4" idx="0"/>
          </p:cNvCxnSpPr>
          <p:nvPr/>
        </p:nvCxnSpPr>
        <p:spPr>
          <a:xfrm>
            <a:off x="4343400" y="41910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5" idx="2"/>
            <a:endCxn id="26" idx="0"/>
          </p:cNvCxnSpPr>
          <p:nvPr/>
        </p:nvCxnSpPr>
        <p:spPr>
          <a:xfrm>
            <a:off x="7962900" y="4114800"/>
            <a:ext cx="3429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52400" y="2133600"/>
            <a:ext cx="8534400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28600" y="3200400"/>
            <a:ext cx="8534400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28600" y="4343400"/>
            <a:ext cx="8534400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9" idx="2"/>
            <a:endCxn id="17" idx="0"/>
          </p:cNvCxnSpPr>
          <p:nvPr/>
        </p:nvCxnSpPr>
        <p:spPr>
          <a:xfrm>
            <a:off x="5334000" y="3048000"/>
            <a:ext cx="609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7" idx="2"/>
            <a:endCxn id="20" idx="0"/>
          </p:cNvCxnSpPr>
          <p:nvPr/>
        </p:nvCxnSpPr>
        <p:spPr>
          <a:xfrm>
            <a:off x="5943600" y="4114800"/>
            <a:ext cx="8382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705600" y="2438400"/>
            <a:ext cx="1981200" cy="6096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3.0  Conserve Energy</a:t>
            </a:r>
          </a:p>
        </p:txBody>
      </p:sp>
      <p:cxnSp>
        <p:nvCxnSpPr>
          <p:cNvPr id="81" name="Straight Arrow Connector 80"/>
          <p:cNvCxnSpPr>
            <a:stCxn id="7" idx="2"/>
            <a:endCxn id="63" idx="0"/>
          </p:cNvCxnSpPr>
          <p:nvPr/>
        </p:nvCxnSpPr>
        <p:spPr>
          <a:xfrm>
            <a:off x="5295900" y="1981200"/>
            <a:ext cx="24003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Swing Weight Matrix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47800"/>
          <a:ext cx="8229598" cy="4419599"/>
        </p:xfrm>
        <a:graphic>
          <a:graphicData uri="http://schemas.openxmlformats.org/drawingml/2006/table">
            <a:tbl>
              <a:tblPr/>
              <a:tblGrid>
                <a:gridCol w="990086"/>
                <a:gridCol w="610114"/>
                <a:gridCol w="1370058"/>
                <a:gridCol w="324749"/>
                <a:gridCol w="990086"/>
                <a:gridCol w="990086"/>
                <a:gridCol w="324749"/>
                <a:gridCol w="990086"/>
                <a:gridCol w="990086"/>
                <a:gridCol w="324749"/>
                <a:gridCol w="324749"/>
              </a:tblGrid>
              <a:tr h="289494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Times New Roman"/>
                        </a:rPr>
                        <a:t>       Level of importance of the value measure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19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Very Important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Swt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Mwt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Important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Swt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Mwt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Less Important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Swt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latin typeface="Times New Roman"/>
                        </a:rPr>
                        <a:t>Mwt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9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latin typeface="Times New Roman"/>
                        </a:rPr>
                        <a:t>Variation in measure range</a:t>
                      </a: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latin typeface="Times New Roman"/>
                        </a:rPr>
                        <a:t>    High</a:t>
                      </a: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631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People On System In A Day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Stops in Residential Areas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0.169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85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85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latin typeface="Times New Roman"/>
                        </a:rPr>
                        <a:t>Medium</a:t>
                      </a: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631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Amount of Track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Stops in Cadet Area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0.156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latin typeface="Times New Roman"/>
                        </a:rPr>
                        <a:t>Average Wait Time At All Stations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0.052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85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85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latin typeface="Times New Roman"/>
                        </a:rPr>
                        <a:t>Low</a:t>
                      </a:r>
                    </a:p>
                  </a:txBody>
                  <a:tcPr marL="0" marR="0" marT="0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175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Stops in Visitor Areas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0.130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85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67200" y="6096000"/>
          <a:ext cx="4419601" cy="457200"/>
        </p:xfrm>
        <a:graphic>
          <a:graphicData uri="http://schemas.openxmlformats.org/drawingml/2006/table">
            <a:tbl>
              <a:tblPr/>
              <a:tblGrid>
                <a:gridCol w="688578"/>
                <a:gridCol w="488355"/>
                <a:gridCol w="2441767"/>
                <a:gridCol w="800901"/>
              </a:tblGrid>
              <a:tr h="2114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Swing Weight Sum: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latin typeface="Arial"/>
                        </a:rPr>
                        <a:t>385</a:t>
                      </a:r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5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Normalized Measure Weight Sum Check: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1.000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1400" dirty="0" smtClean="0"/>
              <a:t>Used map of West Point</a:t>
            </a:r>
          </a:p>
          <a:p>
            <a:r>
              <a:rPr lang="en-US" sz="1400" dirty="0" smtClean="0"/>
              <a:t>Plotted key locations (identified by stakeholder analysis) on map for stations</a:t>
            </a:r>
          </a:p>
          <a:p>
            <a:r>
              <a:rPr lang="en-US" sz="1400" dirty="0" smtClean="0"/>
              <a:t>Used the best ways to travel between key locations for rail routes</a:t>
            </a:r>
          </a:p>
          <a:p>
            <a:r>
              <a:rPr lang="en-US" sz="1400" dirty="0" err="1" smtClean="0"/>
              <a:t>Zwicky’s</a:t>
            </a:r>
            <a:r>
              <a:rPr lang="en-US" sz="1400" dirty="0" smtClean="0"/>
              <a:t> Morphological Box</a:t>
            </a: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Ideation Process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81200" y="2362200"/>
          <a:ext cx="5549855" cy="4096304"/>
        </p:xfrm>
        <a:graphic>
          <a:graphicData uri="http://schemas.openxmlformats.org/drawingml/2006/table">
            <a:tbl>
              <a:tblPr/>
              <a:tblGrid>
                <a:gridCol w="933818"/>
                <a:gridCol w="1538679"/>
                <a:gridCol w="1538679"/>
                <a:gridCol w="1538679"/>
              </a:tblGrid>
              <a:tr h="23486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Design Decisions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38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Amount of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Track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(miles)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Cadet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Visitor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Residential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2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2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2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2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3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4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5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5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5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5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6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6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6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6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7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7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7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7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en-US" sz="1200" b="0" i="0" u="none" strike="noStrike" dirty="0" smtClean="0">
                          <a:latin typeface="Arial"/>
                        </a:rPr>
                        <a:t>8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9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1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10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10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10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latin typeface="Arial"/>
                        </a:rPr>
                        <a:t>10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Bare Minimum</a:t>
            </a:r>
          </a:p>
          <a:p>
            <a:r>
              <a:rPr lang="en-US" dirty="0" smtClean="0"/>
              <a:t>Bare Minimum Plus</a:t>
            </a:r>
          </a:p>
          <a:p>
            <a:r>
              <a:rPr lang="en-US" dirty="0" smtClean="0"/>
              <a:t>Mid Level</a:t>
            </a:r>
          </a:p>
          <a:p>
            <a:r>
              <a:rPr lang="en-US" dirty="0" smtClean="0"/>
              <a:t>Mid Level Plus</a:t>
            </a:r>
          </a:p>
          <a:p>
            <a:r>
              <a:rPr lang="en-US" dirty="0" smtClean="0"/>
              <a:t>Cross Country</a:t>
            </a:r>
          </a:p>
          <a:p>
            <a:r>
              <a:rPr lang="en-US" dirty="0" smtClean="0"/>
              <a:t>All Out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Bare Minimum</a:t>
            </a:r>
            <a:endParaRPr lang="en-US" dirty="0"/>
          </a:p>
        </p:txBody>
      </p:sp>
      <p:pic>
        <p:nvPicPr>
          <p:cNvPr id="4" name="Picture 4" descr="C:\Users\x28285\Documents\Senior Year\SE450\IPR2\Bare 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7391400" cy="5241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Bare Minimum Plus</a:t>
            </a:r>
            <a:endParaRPr lang="en-US" dirty="0"/>
          </a:p>
        </p:txBody>
      </p:sp>
      <p:pic>
        <p:nvPicPr>
          <p:cNvPr id="4" name="Picture 3" descr="C:\Users\x28285\Documents\Senior Year\SE450\IPR2\Bare min 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543800" cy="534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- Mid Level</a:t>
            </a:r>
            <a:endParaRPr lang="en-US" dirty="0"/>
          </a:p>
        </p:txBody>
      </p:sp>
      <p:pic>
        <p:nvPicPr>
          <p:cNvPr id="4" name="Picture 2" descr="C:\Users\x28285\Documents\Senior Year\SE450\IPR2\Mid leve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7772400" cy="536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- Mid Level Plus</a:t>
            </a:r>
            <a:endParaRPr lang="en-US" dirty="0"/>
          </a:p>
        </p:txBody>
      </p:sp>
      <p:pic>
        <p:nvPicPr>
          <p:cNvPr id="4" name="Picture 2" descr="C:\Users\x28285\Documents\Senior Year\SE450\IPR2\Mid level plu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924800" cy="549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- Cross Country</a:t>
            </a:r>
            <a:endParaRPr lang="en-US" dirty="0"/>
          </a:p>
        </p:txBody>
      </p:sp>
      <p:pic>
        <p:nvPicPr>
          <p:cNvPr id="4" name="Picture 2" descr="C:\Users\x28285\Documents\Senior Year\SE450\IPR2\Cross count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924800" cy="546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– All Out</a:t>
            </a:r>
            <a:endParaRPr lang="en-US" dirty="0"/>
          </a:p>
        </p:txBody>
      </p:sp>
      <p:pic>
        <p:nvPicPr>
          <p:cNvPr id="4" name="Picture 3" descr="C:\Users\x28285\Documents\Senior Year\SE450\IPR2\All ou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7772400" cy="536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Data Matrix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447800"/>
          <a:ext cx="8077201" cy="3962400"/>
        </p:xfrm>
        <a:graphic>
          <a:graphicData uri="http://schemas.openxmlformats.org/drawingml/2006/table">
            <a:tbl>
              <a:tblPr/>
              <a:tblGrid>
                <a:gridCol w="1254924"/>
                <a:gridCol w="954876"/>
                <a:gridCol w="990600"/>
                <a:gridCol w="990600"/>
                <a:gridCol w="1295400"/>
                <a:gridCol w="1371600"/>
                <a:gridCol w="1219201"/>
              </a:tblGrid>
              <a:tr h="999402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Amount of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Track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(miles)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Cadet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Visitor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Residential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Average Wait Time At All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Stations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(sec.)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People On System In A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Day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 smtClean="0">
                          <a:latin typeface="Arial"/>
                        </a:rPr>
                        <a:t>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24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Bare Minimum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2.54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30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7592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Bare</a:t>
                      </a:r>
                      <a:r>
                        <a:rPr lang="en-US" sz="1200" b="0" i="0" u="none" strike="noStrike" baseline="0" dirty="0" smtClean="0">
                          <a:latin typeface="Arial"/>
                        </a:rPr>
                        <a:t> Minimum Plus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3.48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22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latin typeface="Calibri" pitchFamily="34" charset="0"/>
                        </a:rPr>
                        <a:t>10368</a:t>
                      </a:r>
                      <a:endParaRPr lang="en-US" sz="1400" b="0" i="0" u="none" strike="noStrike" dirty="0">
                        <a:latin typeface="Calibri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Mid Level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6.43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17200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Mid Level Plus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6.19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22940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Cross Country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6.44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19324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All Out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8.88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Calibri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Calibri" pitchFamily="34" charset="0"/>
                        </a:rPr>
                        <a:t>30000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must have at least 3 miles of track</a:t>
            </a:r>
          </a:p>
          <a:p>
            <a:r>
              <a:rPr lang="en-US" dirty="0" smtClean="0"/>
              <a:t>Route must have at least 1 stop in Cadet Area, 1 stop for visitors, and 1 stop in residential area</a:t>
            </a:r>
          </a:p>
          <a:p>
            <a:r>
              <a:rPr lang="en-US" dirty="0" smtClean="0"/>
              <a:t>Route must allow for at least 15,000 people on the system in 1 day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Screening Criteria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Screening Matrix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447800"/>
          <a:ext cx="8077201" cy="3962400"/>
        </p:xfrm>
        <a:graphic>
          <a:graphicData uri="http://schemas.openxmlformats.org/drawingml/2006/table">
            <a:tbl>
              <a:tblPr/>
              <a:tblGrid>
                <a:gridCol w="1254924"/>
                <a:gridCol w="1213644"/>
                <a:gridCol w="1112832"/>
                <a:gridCol w="1066800"/>
                <a:gridCol w="1143000"/>
                <a:gridCol w="1317287"/>
                <a:gridCol w="968714"/>
              </a:tblGrid>
              <a:tr h="999402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Amount of Track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smtClean="0">
                          <a:latin typeface="Calibri"/>
                        </a:rPr>
                        <a:t>≥</a:t>
                      </a:r>
                      <a:r>
                        <a:rPr lang="en-US" sz="1200" b="1" i="0" u="none" strike="noStrike" dirty="0">
                          <a:latin typeface="Arial"/>
                        </a:rPr>
                        <a:t>3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 miles)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Stops in Cadet Area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smtClean="0">
                          <a:latin typeface="Calibri"/>
                        </a:rPr>
                        <a:t>≥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1 stop)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 smtClean="0">
                        <a:latin typeface="Arial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Stops in Visitor Areas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smtClean="0">
                          <a:latin typeface="Calibri"/>
                        </a:rPr>
                        <a:t>≥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1 stop)</a:t>
                      </a:r>
                    </a:p>
                    <a:p>
                      <a:pPr algn="ctr" fontAlgn="ctr"/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Stops in Residential Area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smtClean="0">
                          <a:latin typeface="Calibri"/>
                        </a:rPr>
                        <a:t>≥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1 stop)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 smtClean="0">
                          <a:latin typeface="Arial"/>
                        </a:rPr>
                        <a:t>People On System</a:t>
                      </a:r>
                      <a:r>
                        <a:rPr lang="pt-BR" sz="1200" b="1" i="0" u="none" strike="noStrike" baseline="0" dirty="0" smtClean="0">
                          <a:latin typeface="Arial"/>
                        </a:rPr>
                        <a:t> In A Day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(</a:t>
                      </a:r>
                      <a:r>
                        <a:rPr lang="en-US" sz="1200" b="1" i="0" u="none" strike="noStrike" dirty="0" smtClean="0">
                          <a:latin typeface="Calibri"/>
                        </a:rPr>
                        <a:t>≥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15,000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people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Valid Solution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24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Bare Minimum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2.54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NO 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3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NO 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2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7,592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NO 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NO 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Bare</a:t>
                      </a:r>
                      <a:r>
                        <a:rPr lang="en-US" sz="1200" b="0" i="0" u="none" strike="noStrike" baseline="0" dirty="0" smtClean="0">
                          <a:latin typeface="Arial"/>
                        </a:rPr>
                        <a:t> Minimum Plus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3.48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2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2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5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10,368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NO </a:t>
                      </a:r>
                      <a:r>
                        <a:rPr lang="en-US" sz="12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NO 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Mid Level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6.43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5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3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17,200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Mid Level Plus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6.19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8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6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22,940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Cross Country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6.44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5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5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19,324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latin typeface="Arial"/>
                        </a:rPr>
                        <a:t>All Out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8.88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7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7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10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30,000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6100"/>
                          </a:solidFill>
                          <a:latin typeface="Calibri"/>
                        </a:rPr>
                        <a:t>GO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3B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 Level</a:t>
            </a:r>
          </a:p>
          <a:p>
            <a:r>
              <a:rPr lang="en-US" dirty="0" smtClean="0"/>
              <a:t>Mid Level Plus</a:t>
            </a:r>
          </a:p>
          <a:p>
            <a:r>
              <a:rPr lang="en-US" dirty="0" smtClean="0"/>
              <a:t>Cross Country</a:t>
            </a:r>
          </a:p>
          <a:p>
            <a:r>
              <a:rPr lang="en-US" dirty="0" smtClean="0"/>
              <a:t>All Out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Candidate Solutions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Example:  Value Functions – Amount of Track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655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 Transport People – Maximize Area Coverage</a:t>
            </a:r>
          </a:p>
          <a:p>
            <a:r>
              <a:rPr lang="en-US" dirty="0" smtClean="0"/>
              <a:t>Range:  3 miles – 5 miles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590800"/>
          <a:ext cx="1524000" cy="1828802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</a:tblGrid>
              <a:tr h="68439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Amount of Track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286000" y="2057400"/>
          <a:ext cx="617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Additive Value Model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240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Values attained from inputting raw data into Value Functions,</a:t>
            </a:r>
            <a:endParaRPr lang="en-US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1524000"/>
            <a:ext cx="550817" cy="3048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2362200"/>
          <a:ext cx="8229598" cy="2125979"/>
        </p:xfrm>
        <a:graphic>
          <a:graphicData uri="http://schemas.openxmlformats.org/drawingml/2006/table">
            <a:tbl>
              <a:tblPr/>
              <a:tblGrid>
                <a:gridCol w="1881052"/>
                <a:gridCol w="1058091"/>
                <a:gridCol w="1058091"/>
                <a:gridCol w="1058091"/>
                <a:gridCol w="1058091"/>
                <a:gridCol w="1058091"/>
                <a:gridCol w="1058091"/>
              </a:tblGrid>
              <a:tr h="1181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Candidate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Solutions</a:t>
                      </a:r>
                      <a:endParaRPr lang="en-US" sz="1200" b="1" i="0" u="none" strike="noStrike" dirty="0" smtClean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Amount of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Track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(miles)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Cadet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Visitor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Residential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Average Wait Time At All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Stations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(sec.)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People On System In A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Day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 smtClean="0">
                          <a:latin typeface="Arial"/>
                        </a:rPr>
                        <a:t>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Arial"/>
                        </a:rPr>
                        <a:t>Mid Level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30.0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89.0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14.7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Mid Level Plus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47.9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60.0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86.0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52.9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Cross Country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51.6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89.0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28.8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All Out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88.2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100.0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91.0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100.0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Additive Value Model (cont.)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752600"/>
          <a:ext cx="8077198" cy="2205428"/>
        </p:xfrm>
        <a:graphic>
          <a:graphicData uri="http://schemas.openxmlformats.org/drawingml/2006/table">
            <a:tbl>
              <a:tblPr/>
              <a:tblGrid>
                <a:gridCol w="1635889"/>
                <a:gridCol w="920187"/>
                <a:gridCol w="920187"/>
                <a:gridCol w="920187"/>
                <a:gridCol w="920187"/>
                <a:gridCol w="920187"/>
                <a:gridCol w="920187"/>
                <a:gridCol w="920187"/>
              </a:tblGrid>
              <a:tr h="9687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Candidate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Solutions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Amount of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Track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(miles)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Cadet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Visitor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Stops in Residential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Areas 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Average Wait Time At All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Stations </a:t>
                      </a:r>
                    </a:p>
                    <a:p>
                      <a:pPr algn="ctr" fontAlgn="ctr"/>
                      <a:r>
                        <a:rPr lang="en-US" sz="1200" b="1" i="0" u="none" strike="noStrike" dirty="0" smtClean="0">
                          <a:latin typeface="Arial"/>
                        </a:rPr>
                        <a:t>(sec.)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latin typeface="Arial"/>
                        </a:rPr>
                        <a:t>People On System In A </a:t>
                      </a:r>
                      <a:r>
                        <a:rPr lang="en-US" sz="1200" b="1" i="0" u="none" strike="noStrike" dirty="0" smtClean="0">
                          <a:latin typeface="Arial"/>
                        </a:rPr>
                        <a:t>Day</a:t>
                      </a:r>
                      <a:r>
                        <a:rPr lang="en-US" sz="1200" b="1" i="0" u="none" strike="noStrike" baseline="0" dirty="0" smtClean="0">
                          <a:latin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 smtClean="0">
                          <a:latin typeface="Arial"/>
                        </a:rPr>
                        <a:t>(#)</a:t>
                      </a:r>
                      <a:endParaRPr lang="en-US" sz="12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latin typeface="Arial"/>
                        </a:rPr>
                        <a:t>TOTAL VALUE V(x)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09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Arial"/>
                        </a:rPr>
                        <a:t>Mid Level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12.0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3.8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38.5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9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Mid Level Plus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12.5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6.8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13.7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56.4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9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Cross Country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12.1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6.5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6.8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45.2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917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Arial"/>
                        </a:rPr>
                        <a:t>All Out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20.6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10.9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9.1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16.9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26.0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88.2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4800600"/>
            <a:ext cx="2468282" cy="1066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495800" y="45720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= Normalized Swing Weights</a:t>
            </a:r>
          </a:p>
          <a:p>
            <a:r>
              <a:rPr lang="en-US" sz="1600" dirty="0" smtClean="0"/>
              <a:t>= Raw Data (score of Value Measure)</a:t>
            </a:r>
          </a:p>
          <a:p>
            <a:endParaRPr lang="en-US" sz="1600" dirty="0" smtClean="0"/>
          </a:p>
          <a:p>
            <a:r>
              <a:rPr lang="en-US" sz="1600" dirty="0" smtClean="0"/>
              <a:t>= Value attained from Value Function</a:t>
            </a:r>
          </a:p>
          <a:p>
            <a:endParaRPr lang="en-US" sz="1600" dirty="0" smtClean="0"/>
          </a:p>
          <a:p>
            <a:r>
              <a:rPr lang="en-US" sz="1600" dirty="0" smtClean="0"/>
              <a:t>= Total Score for Candidate Solution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5791200"/>
            <a:ext cx="441960" cy="304800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4572000"/>
            <a:ext cx="228600" cy="304800"/>
          </a:xfrm>
          <a:prstGeom prst="rect">
            <a:avLst/>
          </a:prstGeom>
          <a:noFill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4800" y="4876800"/>
            <a:ext cx="304800" cy="304800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5334000"/>
            <a:ext cx="50292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Value-Focused Thinking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81000" y="1371600"/>
          <a:ext cx="8382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</a:t>
            </a:r>
            <a:r>
              <a:rPr lang="en-US" dirty="0" smtClean="0"/>
              <a:t>Cost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47800"/>
            <a:ext cx="914400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5105400"/>
            <a:ext cx="17907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Costs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399" y="1512677"/>
          <a:ext cx="8839201" cy="264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743"/>
                <a:gridCol w="1262743"/>
                <a:gridCol w="1262743"/>
                <a:gridCol w="1262743"/>
                <a:gridCol w="1262743"/>
                <a:gridCol w="1262743"/>
                <a:gridCol w="1262743"/>
              </a:tblGrid>
              <a:tr h="90307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Acquisition Cost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Fixed</a:t>
                      </a:r>
                    </a:p>
                    <a:p>
                      <a:pPr algn="ctr"/>
                      <a:r>
                        <a:rPr lang="en-US" sz="1200" dirty="0" smtClean="0"/>
                        <a:t>Costs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Variable Costs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Recurring Costs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Nonrecurring Costs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Direct Costs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/>
                        <a:t>Indirect Costs</a:t>
                      </a:r>
                      <a:endParaRPr lang="en-US" sz="1200" dirty="0"/>
                    </a:p>
                  </a:txBody>
                  <a:tcPr anchor="ctr"/>
                </a:tc>
              </a:tr>
              <a:tr h="838403">
                <a:tc>
                  <a:txBody>
                    <a:bodyPr/>
                    <a:lstStyle/>
                    <a:p>
                      <a:r>
                        <a:rPr lang="en-US" dirty="0" smtClean="0"/>
                        <a:t>Station</a:t>
                      </a:r>
                    </a:p>
                    <a:p>
                      <a:r>
                        <a:rPr lang="en-US" dirty="0" smtClean="0"/>
                        <a:t>Vehicle </a:t>
                      </a:r>
                    </a:p>
                    <a:p>
                      <a:r>
                        <a:rPr lang="en-US" sz="1800" dirty="0" smtClean="0"/>
                        <a:t>Track</a:t>
                      </a:r>
                    </a:p>
                    <a:p>
                      <a:r>
                        <a:rPr lang="en-US" sz="1800" dirty="0" smtClean="0"/>
                        <a:t>Labor</a:t>
                      </a:r>
                    </a:p>
                    <a:p>
                      <a:r>
                        <a:rPr lang="en-US" sz="1800" dirty="0" smtClean="0"/>
                        <a:t>Solar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Station</a:t>
                      </a:r>
                    </a:p>
                    <a:p>
                      <a:r>
                        <a:rPr lang="en-US" dirty="0" smtClean="0"/>
                        <a:t>Vehicle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Operational</a:t>
                      </a:r>
                    </a:p>
                    <a:p>
                      <a:r>
                        <a:rPr lang="en-US" sz="1200" dirty="0" smtClean="0"/>
                        <a:t>Maintenance</a:t>
                      </a:r>
                    </a:p>
                    <a:p>
                      <a:r>
                        <a:rPr lang="en-US" sz="1200" dirty="0" smtClean="0"/>
                        <a:t>Track</a:t>
                      </a:r>
                    </a:p>
                    <a:p>
                      <a:r>
                        <a:rPr lang="en-US" sz="1200" dirty="0" smtClean="0"/>
                        <a:t>Labor</a:t>
                      </a:r>
                    </a:p>
                    <a:p>
                      <a:r>
                        <a:rPr lang="en-US" sz="1200" dirty="0" smtClean="0"/>
                        <a:t>Solar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Operational</a:t>
                      </a:r>
                    </a:p>
                    <a:p>
                      <a:r>
                        <a:rPr lang="en-US" sz="1200" dirty="0" smtClean="0"/>
                        <a:t>Maintenance</a:t>
                      </a:r>
                    </a:p>
                    <a:p>
                      <a:r>
                        <a:rPr lang="en-US" sz="1200" dirty="0" smtClean="0"/>
                        <a:t>Solar</a:t>
                      </a:r>
                    </a:p>
                    <a:p>
                      <a:r>
                        <a:rPr lang="en-US" sz="1200" dirty="0" smtClean="0"/>
                        <a:t>Vehicle </a:t>
                      </a:r>
                    </a:p>
                    <a:p>
                      <a:r>
                        <a:rPr lang="en-US" sz="1200" dirty="0" smtClean="0"/>
                        <a:t>Track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Labor</a:t>
                      </a:r>
                    </a:p>
                    <a:p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Station</a:t>
                      </a:r>
                    </a:p>
                    <a:p>
                      <a:r>
                        <a:rPr lang="en-US" dirty="0" smtClean="0"/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Labor</a:t>
                      </a:r>
                    </a:p>
                    <a:p>
                      <a:r>
                        <a:rPr lang="en-US" sz="1200" dirty="0" smtClean="0"/>
                        <a:t>Material</a:t>
                      </a:r>
                    </a:p>
                    <a:p>
                      <a:pPr marL="109538" indent="-109538"/>
                      <a:r>
                        <a:rPr lang="en-US" sz="1200" dirty="0" smtClean="0"/>
                        <a:t>Expenses (contracted</a:t>
                      </a:r>
                      <a:r>
                        <a:rPr lang="en-US" sz="1200" baseline="0" dirty="0" smtClean="0"/>
                        <a:t> work)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9538" indent="-109538"/>
                      <a:r>
                        <a:rPr lang="en-US" dirty="0" smtClean="0"/>
                        <a:t>Janitorial services</a:t>
                      </a:r>
                    </a:p>
                    <a:p>
                      <a:r>
                        <a:rPr lang="en-US" dirty="0" smtClean="0"/>
                        <a:t>Training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vs. Value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305800" cy="549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Sensitivity Analysis - People On System In A Day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1056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6519446"/>
            <a:ext cx="8229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Not sensitive, not significant, most important value measure, large range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Sensitivity Analysis – Amount of Track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1342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6519446"/>
            <a:ext cx="8229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Not sensitive, not significant, 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 most important value measure, medium range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838200"/>
          </a:xfrm>
        </p:spPr>
        <p:txBody>
          <a:bodyPr/>
          <a:lstStyle/>
          <a:p>
            <a:r>
              <a:rPr lang="en-US" sz="1600" dirty="0" smtClean="0"/>
              <a:t>Problem Statement</a:t>
            </a:r>
            <a:r>
              <a:rPr lang="en-US" sz="1600" dirty="0" smtClean="0"/>
              <a:t>:  How can West Point implement the </a:t>
            </a:r>
            <a:r>
              <a:rPr lang="en-US" sz="1600" dirty="0" err="1" smtClean="0"/>
              <a:t>JPods</a:t>
            </a:r>
            <a:r>
              <a:rPr lang="en-US" sz="1600" dirty="0" smtClean="0"/>
              <a:t> transportation system in a way that is aesthetically pleasing, energy-efficient, passenger-friendly, and contributes to the NetZero Energy Initiative</a:t>
            </a:r>
            <a:r>
              <a:rPr lang="en-US" sz="1600" dirty="0" smtClean="0"/>
              <a:t>?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67600" y="36576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 Decision:</a:t>
            </a:r>
          </a:p>
          <a:p>
            <a:r>
              <a:rPr lang="en-US" b="1" dirty="0" smtClean="0"/>
              <a:t>All Out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7010400" cy="463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>
            <a:noAutofit/>
          </a:bodyPr>
          <a:lstStyle/>
          <a:p>
            <a:r>
              <a:rPr lang="en-US" sz="1200" dirty="0" smtClean="0"/>
              <a:t>Goldsmith, Wendi and Barnhart, Barton.  “Implementing a </a:t>
            </a:r>
            <a:r>
              <a:rPr lang="en-US" sz="1200" dirty="0" err="1" smtClean="0"/>
              <a:t>DoD</a:t>
            </a:r>
            <a:r>
              <a:rPr lang="en-US" sz="1200" dirty="0" smtClean="0"/>
              <a:t> Net-Zero Strategy.”  </a:t>
            </a:r>
            <a:r>
              <a:rPr lang="en-US" sz="1200" u="sng" dirty="0" smtClean="0"/>
              <a:t>The Military Engineer</a:t>
            </a:r>
            <a:r>
              <a:rPr lang="en-US" sz="1200" dirty="0" smtClean="0"/>
              <a:t> (2011):  73-74.   </a:t>
            </a:r>
          </a:p>
          <a:p>
            <a:r>
              <a:rPr lang="en-US" sz="1200" dirty="0" smtClean="0"/>
              <a:t>Gibson, Tom. “Still in a Class of Its Own.” </a:t>
            </a:r>
            <a:r>
              <a:rPr lang="en-US" sz="1200" u="sng" dirty="0" smtClean="0"/>
              <a:t>Progressive Engineer</a:t>
            </a:r>
            <a:r>
              <a:rPr lang="en-US" sz="1200" dirty="0" smtClean="0"/>
              <a:t> (2002). 13 Sep. 2011 </a:t>
            </a:r>
          </a:p>
          <a:p>
            <a:r>
              <a:rPr lang="en-US" sz="1200" dirty="0" err="1" smtClean="0"/>
              <a:t>Hemmerlybrown</a:t>
            </a:r>
            <a:r>
              <a:rPr lang="en-US" sz="1200" dirty="0" smtClean="0"/>
              <a:t>, Alexandra.  “Army launches ‘Net Zero’ pilot program.”  </a:t>
            </a:r>
            <a:r>
              <a:rPr lang="en-US" sz="1200" u="sng" dirty="0" smtClean="0"/>
              <a:t>The United States Army:  News Archive</a:t>
            </a:r>
            <a:r>
              <a:rPr lang="en-US" sz="1200" dirty="0" smtClean="0"/>
              <a:t> 20 Apr. 2011.  14 Sep. 2011 </a:t>
            </a:r>
          </a:p>
          <a:p>
            <a:r>
              <a:rPr lang="en-US" sz="1200" dirty="0" smtClean="0"/>
              <a:t>James, Bill. “Personal Rapid Transit: Preempting the Need for Oil in Urban Transport.”     </a:t>
            </a:r>
            <a:r>
              <a:rPr lang="en-US" sz="1200" u="sng" dirty="0" err="1" smtClean="0"/>
              <a:t>SeekingAlpha</a:t>
            </a:r>
            <a:r>
              <a:rPr lang="en-US" sz="1200" dirty="0" smtClean="0"/>
              <a:t> 2 Jul. 2008. 14 Sep. 2011 </a:t>
            </a:r>
          </a:p>
          <a:p>
            <a:r>
              <a:rPr lang="en-US" sz="1200" dirty="0" smtClean="0"/>
              <a:t>James, Bill. </a:t>
            </a:r>
            <a:r>
              <a:rPr lang="en-US" sz="1200" dirty="0" err="1" smtClean="0"/>
              <a:t>JPods</a:t>
            </a:r>
            <a:r>
              <a:rPr lang="en-US" sz="1200" dirty="0" smtClean="0"/>
              <a:t>.  FAQs page. </a:t>
            </a:r>
            <a:r>
              <a:rPr lang="en-US" sz="1200" dirty="0" err="1" smtClean="0"/>
              <a:t>JPods</a:t>
            </a:r>
            <a:r>
              <a:rPr lang="en-US" sz="1200" dirty="0" smtClean="0"/>
              <a:t>, Corp. 14 Sep. 2011</a:t>
            </a:r>
          </a:p>
          <a:p>
            <a:r>
              <a:rPr lang="en-US" sz="1200" dirty="0" smtClean="0"/>
              <a:t>Jeffrey, Cathleen. “China trade delegation discusses </a:t>
            </a:r>
            <a:r>
              <a:rPr lang="en-US" sz="1200" dirty="0" err="1" smtClean="0"/>
              <a:t>JPods</a:t>
            </a:r>
            <a:r>
              <a:rPr lang="en-US" sz="1200" dirty="0" smtClean="0"/>
              <a:t> in Boston; Demonstration Planned for Hull.” </a:t>
            </a:r>
            <a:r>
              <a:rPr lang="en-US" sz="1200" u="sng" dirty="0" smtClean="0"/>
              <a:t>The Hull Sun Web Blog</a:t>
            </a:r>
            <a:r>
              <a:rPr lang="en-US" sz="1200" dirty="0" smtClean="0"/>
              <a:t>. 26 Jul. 2011. 14 Sep. 2011 </a:t>
            </a:r>
          </a:p>
          <a:p>
            <a:r>
              <a:rPr lang="en-US" sz="1200" u="sng" dirty="0" smtClean="0"/>
              <a:t>JPODs: It Costs Less to Move Less.</a:t>
            </a:r>
            <a:r>
              <a:rPr lang="en-US" sz="1200" dirty="0" smtClean="0"/>
              <a:t> 13 September 2011.</a:t>
            </a:r>
          </a:p>
          <a:p>
            <a:r>
              <a:rPr lang="en-US" sz="1200" dirty="0" smtClean="0"/>
              <a:t>National Renewable Energy Laboratory. United States Department of Energy. Net Zero Energy Military Installations: A Guide to Assessment and Planning Aug. 2010.</a:t>
            </a:r>
          </a:p>
          <a:p>
            <a:r>
              <a:rPr lang="en-US" sz="1200" dirty="0" smtClean="0"/>
              <a:t>Parnell, G.S., Driscoll, P.J., and Henderson D.L., Editors, Decision Making for Systems    Engineering and Management, 2nd Edition, Wiley &amp; Sons Inc., 2008. Pages 11-12.</a:t>
            </a:r>
          </a:p>
          <a:p>
            <a:r>
              <a:rPr lang="en-US" sz="1200" u="sng" dirty="0" smtClean="0"/>
              <a:t>South Shore Mobility, Inc.</a:t>
            </a:r>
            <a:r>
              <a:rPr lang="en-US" sz="1200" dirty="0" smtClean="0"/>
              <a:t> 2011. 13 September 2011. </a:t>
            </a:r>
          </a:p>
          <a:p>
            <a:r>
              <a:rPr lang="en-US" sz="1200" dirty="0" smtClean="0"/>
              <a:t>United States.  Dept. of Defense.  Dept. of Army.  </a:t>
            </a:r>
            <a:r>
              <a:rPr lang="en-US" sz="1200" u="sng" dirty="0" smtClean="0"/>
              <a:t>2011 Army Posture Statement:  Army Net Zero Installation Initiative</a:t>
            </a:r>
            <a:r>
              <a:rPr lang="en-US" sz="1200" dirty="0" smtClean="0"/>
              <a:t>.  Jul. 2011.  14 Sep. 2011 </a:t>
            </a:r>
          </a:p>
          <a:p>
            <a:r>
              <a:rPr lang="en-US" sz="1200" dirty="0" smtClean="0"/>
              <a:t>United States.  Dept. of Defense.  Dept. of Army.  Office of the Assistance Secretary of the Army.  </a:t>
            </a:r>
            <a:r>
              <a:rPr lang="en-US" sz="1200" u="sng" dirty="0" smtClean="0"/>
              <a:t>Army Vision For Net Zero:  Net Zero Is A Force Multiplier (White Paper)</a:t>
            </a:r>
            <a:r>
              <a:rPr lang="en-US" sz="1200" dirty="0" smtClean="0"/>
              <a:t>.  Dec. 2010.  14 Sep. 2011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5" y="1466850"/>
            <a:ext cx="523875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Value Functions – Amount of Track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655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 Transport People – Maximize Area Coverage</a:t>
            </a:r>
          </a:p>
          <a:p>
            <a:r>
              <a:rPr lang="en-US" dirty="0" smtClean="0"/>
              <a:t>Range:  3 miles – 5 miles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590800"/>
          <a:ext cx="1524000" cy="1828802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</a:tblGrid>
              <a:tr h="68439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Amount of Track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286000" y="2057400"/>
          <a:ext cx="617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Value Functions – Stops in Cadet Area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 Transport People – Maximize Number of Stops</a:t>
            </a:r>
          </a:p>
          <a:p>
            <a:r>
              <a:rPr lang="en-US" dirty="0" smtClean="0"/>
              <a:t>Range:  1 stop – 10 stops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438400"/>
          <a:ext cx="1600200" cy="2590800"/>
        </p:xfrm>
        <a:graphic>
          <a:graphicData uri="http://schemas.openxmlformats.org/drawingml/2006/table">
            <a:tbl>
              <a:tblPr/>
              <a:tblGrid>
                <a:gridCol w="800100"/>
                <a:gridCol w="800100"/>
              </a:tblGrid>
              <a:tr h="6834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Stops in Cadet Area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438400" y="2286000"/>
          <a:ext cx="6248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Value Functions – Stops in Visitor Area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Transport People – Maximize Number of Stops</a:t>
            </a:r>
          </a:p>
          <a:p>
            <a:r>
              <a:rPr lang="en-US" dirty="0" smtClean="0"/>
              <a:t>Range: 1 stop – 10 stops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286000"/>
          <a:ext cx="1752600" cy="2819400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</a:tblGrid>
              <a:tr h="7326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Stops in Visitor Areas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514600" y="2057400"/>
          <a:ext cx="617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Value Functions – Stops in Residential Areas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Transport People – Maximize Number of Stops</a:t>
            </a:r>
          </a:p>
          <a:p>
            <a:r>
              <a:rPr lang="en-US" dirty="0" smtClean="0"/>
              <a:t>Range: 1 stop – 10 stops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133600"/>
          <a:ext cx="1676400" cy="2971800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</a:tblGrid>
              <a:tr h="7839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Stops in Residential Areas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438400" y="1981200"/>
          <a:ext cx="6400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Value Functions – Average Wait Time At All Stations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6175" indent="-1146175"/>
            <a:r>
              <a:rPr lang="en-US" dirty="0" smtClean="0"/>
              <a:t>Measure:  Enhance Transportation Experience – Minimize Wait Time At All Stations</a:t>
            </a:r>
          </a:p>
          <a:p>
            <a:r>
              <a:rPr lang="en-US" dirty="0" smtClean="0"/>
              <a:t>Range:  10 seconds – 120 seconds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438400"/>
          <a:ext cx="1600200" cy="2438398"/>
        </p:xfrm>
        <a:graphic>
          <a:graphicData uri="http://schemas.openxmlformats.org/drawingml/2006/table">
            <a:tbl>
              <a:tblPr/>
              <a:tblGrid>
                <a:gridCol w="800100"/>
                <a:gridCol w="800100"/>
              </a:tblGrid>
              <a:tr h="105664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Average Wait Time At All Stations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2362200" y="2286000"/>
          <a:ext cx="6400800" cy="385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Value Functions – People On System In A Day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Measure:  Conserve Energy – Maximize People Using </a:t>
            </a:r>
            <a:r>
              <a:rPr lang="en-US" dirty="0" err="1" smtClean="0"/>
              <a:t>JPods</a:t>
            </a:r>
            <a:endParaRPr lang="en-US" dirty="0" smtClean="0"/>
          </a:p>
          <a:p>
            <a:r>
              <a:rPr lang="en-US" dirty="0" smtClean="0"/>
              <a:t>Range:  15,000 people – 30,000 people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209800"/>
          <a:ext cx="1600200" cy="2590802"/>
        </p:xfrm>
        <a:graphic>
          <a:graphicData uri="http://schemas.openxmlformats.org/drawingml/2006/table">
            <a:tbl>
              <a:tblPr/>
              <a:tblGrid>
                <a:gridCol w="800100"/>
                <a:gridCol w="800100"/>
              </a:tblGrid>
              <a:tr h="87799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People On System In A Day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Value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15000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18000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21000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24000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27000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Times New Roman"/>
                        </a:rPr>
                        <a:t>30000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438400" y="2057400"/>
          <a:ext cx="6248400" cy="405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3880</TotalTime>
  <Words>2750</Words>
  <Application>Microsoft Office PowerPoint</Application>
  <PresentationFormat>On-screen Show (4:3)</PresentationFormat>
  <Paragraphs>940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Concourse</vt:lpstr>
      <vt:lpstr>JPods Transportation System at West Point:   Final Decision Brief</vt:lpstr>
      <vt:lpstr>The Dream Team</vt:lpstr>
      <vt:lpstr>BLUF</vt:lpstr>
      <vt:lpstr>Agenda</vt:lpstr>
      <vt:lpstr>Initial Problem Statement</vt:lpstr>
      <vt:lpstr>Problem Background</vt:lpstr>
      <vt:lpstr>Systems Thinking Concepts</vt:lpstr>
      <vt:lpstr>Spatial Arrangement</vt:lpstr>
      <vt:lpstr>System Boundary</vt:lpstr>
      <vt:lpstr>Literature Review Summary</vt:lpstr>
      <vt:lpstr>Literature Review Summary (cont.)</vt:lpstr>
      <vt:lpstr>Literature Review Summary (cont.)</vt:lpstr>
      <vt:lpstr>Stakeholder Analysis</vt:lpstr>
      <vt:lpstr>Stakeholder Analysis (cont.)</vt:lpstr>
      <vt:lpstr>Stakeholder Analysis (cont.)</vt:lpstr>
      <vt:lpstr>Stakeholder Analysis (cont.)</vt:lpstr>
      <vt:lpstr>Stakeholder Analysis (cont.)</vt:lpstr>
      <vt:lpstr>Problem Definition Matrix</vt:lpstr>
      <vt:lpstr>Redefined Problem Statement</vt:lpstr>
      <vt:lpstr>Assumptions, Constraints, Limitations</vt:lpstr>
      <vt:lpstr>Functional Hierarchy</vt:lpstr>
      <vt:lpstr>IDEF0 – Level 0</vt:lpstr>
      <vt:lpstr>IDEF0 – Level 1</vt:lpstr>
      <vt:lpstr>Value Hierarchy</vt:lpstr>
      <vt:lpstr>Swing Weight Matrix</vt:lpstr>
      <vt:lpstr>Alternative Ideation Process</vt:lpstr>
      <vt:lpstr>Alternatives</vt:lpstr>
      <vt:lpstr>Bare Minimum</vt:lpstr>
      <vt:lpstr>Bare Minimum Plus</vt:lpstr>
      <vt:lpstr>Alternative - Mid Level</vt:lpstr>
      <vt:lpstr>Alternative - Mid Level Plus</vt:lpstr>
      <vt:lpstr>Alternative - Cross Country</vt:lpstr>
      <vt:lpstr>Alternative – All Out</vt:lpstr>
      <vt:lpstr>Raw Data Matrix</vt:lpstr>
      <vt:lpstr>Screening Criteria</vt:lpstr>
      <vt:lpstr>Feasibility Screening Matrix</vt:lpstr>
      <vt:lpstr>Candidate Solutions</vt:lpstr>
      <vt:lpstr>Example:  Value Functions – Amount of Track</vt:lpstr>
      <vt:lpstr>Additive Value Model</vt:lpstr>
      <vt:lpstr>Additive Value Model (cont.)</vt:lpstr>
      <vt:lpstr>Value-Focused Thinking</vt:lpstr>
      <vt:lpstr>Life Cycle Cost</vt:lpstr>
      <vt:lpstr>Types of Costs</vt:lpstr>
      <vt:lpstr>Cost vs. Value</vt:lpstr>
      <vt:lpstr>Sensitivity Analysis - People On System In A Day</vt:lpstr>
      <vt:lpstr>Sensitivity Analysis – Amount of Track</vt:lpstr>
      <vt:lpstr>Conclusion</vt:lpstr>
      <vt:lpstr>Works Cited</vt:lpstr>
      <vt:lpstr>Questions?</vt:lpstr>
      <vt:lpstr>Value Functions – Amount of Track</vt:lpstr>
      <vt:lpstr>Value Functions – Stops in Cadet Area</vt:lpstr>
      <vt:lpstr>Value Functions – Stops in Visitor Area</vt:lpstr>
      <vt:lpstr>Value Functions – Stops in Residential Areas</vt:lpstr>
      <vt:lpstr>Value Functions – Average Wait Time At All Stations</vt:lpstr>
      <vt:lpstr>Value Functions – People On System In A Day</vt:lpstr>
    </vt:vector>
  </TitlesOfParts>
  <Company>U.S.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JPods Transportation System at West Point:   Final Decision Brief</dc:title>
  <dc:creator>Ha N. Lee</dc:creator>
  <cp:lastModifiedBy>Ha N. Lee</cp:lastModifiedBy>
  <cp:revision>68</cp:revision>
  <dcterms:created xsi:type="dcterms:W3CDTF">2011-11-20T19:34:07Z</dcterms:created>
  <dcterms:modified xsi:type="dcterms:W3CDTF">2011-11-30T06:09:37Z</dcterms:modified>
</cp:coreProperties>
</file>